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5"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Bookman Old Style" panose="02050604050505020204" pitchFamily="18" charset="0"/>
      <p:regular r:id="rId11"/>
      <p:bold r:id="rId12"/>
      <p:italic r:id="rId13"/>
      <p:boldItalic r:id="rId14"/>
    </p:embeddedFon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Cambria Math" panose="02040503050406030204" pitchFamily="18" charset="0"/>
      <p:regular r:id="rId21"/>
    </p:embeddedFont>
    <p:embeddedFont>
      <p:font typeface="Nobile" panose="020B0604020202020204" charset="0"/>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088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11/2/2025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3868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11/2/2025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99555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11/2/2025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05457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256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921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498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824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256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3557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188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54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11/2/2025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08261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11/2/2025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06264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E451C3-0FF4-47C4-B829-773ADF60F88C}" type="datetimeFigureOut">
              <a:rPr lang="en-US" smtClean="0"/>
              <a:t>11/2/2025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29524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11/2/2025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43387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11/2/2025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5162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11/2/2025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22468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3413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11/2/2025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92193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2BE451C3-0FF4-47C4-B829-773ADF60F88C}" type="datetimeFigureOut">
              <a:rPr lang="en-US" smtClean="0"/>
              <a:t>11/2/2025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9768930"/>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3" name="Text 0"/>
          <p:cNvSpPr/>
          <p:nvPr/>
        </p:nvSpPr>
        <p:spPr>
          <a:xfrm>
            <a:off x="6470487" y="2737396"/>
            <a:ext cx="7991396" cy="1983904"/>
          </a:xfrm>
          <a:prstGeom prst="rect">
            <a:avLst/>
          </a:prstGeom>
          <a:noFill/>
          <a:ln/>
        </p:spPr>
        <p:txBody>
          <a:bodyPr wrap="square" lIns="0" tIns="0" rIns="0" bIns="0" rtlCol="0" anchor="t"/>
          <a:lstStyle/>
          <a:p>
            <a:pPr marL="0" indent="0" algn="ctr">
              <a:lnSpc>
                <a:spcPts val="5550"/>
              </a:lnSpc>
              <a:buNone/>
            </a:pPr>
            <a:r>
              <a:rPr lang="en-US" sz="4800" b="1" dirty="0">
                <a:solidFill>
                  <a:srgbClr val="1B1B27"/>
                </a:solidFill>
                <a:effectLst>
                  <a:outerShdw blurRad="38100" dist="38100" dir="2700000" algn="tl">
                    <a:srgbClr val="000000">
                      <a:alpha val="43137"/>
                    </a:srgbClr>
                  </a:outerShdw>
                </a:effectLst>
                <a:latin typeface="Bookman Old Style" panose="02050604050505020204" pitchFamily="18" charset="0"/>
                <a:ea typeface="Corben" pitchFamily="34" charset="-122"/>
                <a:cs typeface="Corben" pitchFamily="34" charset="-120"/>
              </a:rPr>
              <a:t>Food Trends Understanding Customer Preferences in F&amp;B</a:t>
            </a:r>
            <a:endParaRPr lang="en-US" sz="4800" b="1" dirty="0">
              <a:effectLst>
                <a:outerShdw blurRad="38100" dist="38100" dir="2700000" algn="tl">
                  <a:srgbClr val="000000">
                    <a:alpha val="43137"/>
                  </a:srgbClr>
                </a:outerShdw>
              </a:effectLst>
              <a:latin typeface="Bookman Old Style" panose="02050604050505020204" pitchFamily="18" charset="0"/>
            </a:endParaRPr>
          </a:p>
        </p:txBody>
      </p:sp>
      <p:sp>
        <p:nvSpPr>
          <p:cNvPr id="4" name="Text 1"/>
          <p:cNvSpPr/>
          <p:nvPr/>
        </p:nvSpPr>
        <p:spPr>
          <a:xfrm>
            <a:off x="6905462" y="5533177"/>
            <a:ext cx="7556421" cy="725805"/>
          </a:xfrm>
          <a:prstGeom prst="rect">
            <a:avLst/>
          </a:prstGeom>
          <a:noFill/>
          <a:ln/>
        </p:spPr>
        <p:txBody>
          <a:bodyPr wrap="square" lIns="0" tIns="0" rIns="0" bIns="0" rtlCol="0" anchor="t"/>
          <a:lstStyle/>
          <a:p>
            <a:pPr marL="0" indent="0" algn="ctr">
              <a:lnSpc>
                <a:spcPts val="2850"/>
              </a:lnSpc>
              <a:buNone/>
            </a:pPr>
            <a:r>
              <a:rPr lang="en-US" sz="3200" b="1" dirty="0">
                <a:latin typeface="Cambria Math" panose="02040503050406030204" pitchFamily="18" charset="0"/>
                <a:ea typeface="Cambria Math" panose="02040503050406030204" pitchFamily="18" charset="0"/>
              </a:rPr>
              <a:t>Presented By : Kshitija Kalyan Karpe</a:t>
            </a:r>
          </a:p>
        </p:txBody>
      </p:sp>
      <p:pic>
        <p:nvPicPr>
          <p:cNvPr id="6" name="Picture 5">
            <a:extLst>
              <a:ext uri="{FF2B5EF4-FFF2-40B4-BE49-F238E27FC236}">
                <a16:creationId xmlns:a16="http://schemas.microsoft.com/office/drawing/2014/main" id="{862781A1-4BAF-4EF7-9C31-1AEF32E3F38B}"/>
              </a:ext>
            </a:extLst>
          </p:cNvPr>
          <p:cNvPicPr>
            <a:picLocks noChangeAspect="1"/>
          </p:cNvPicPr>
          <p:nvPr/>
        </p:nvPicPr>
        <p:blipFill>
          <a:blip r:embed="rId3"/>
          <a:stretch>
            <a:fillRect/>
          </a:stretch>
        </p:blipFill>
        <p:spPr>
          <a:xfrm>
            <a:off x="75414" y="1357460"/>
            <a:ext cx="6360659" cy="52624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3" name="Text 0"/>
          <p:cNvSpPr/>
          <p:nvPr/>
        </p:nvSpPr>
        <p:spPr>
          <a:xfrm>
            <a:off x="8113126" y="753666"/>
            <a:ext cx="3732938" cy="637937"/>
          </a:xfrm>
          <a:prstGeom prst="rect">
            <a:avLst/>
          </a:prstGeom>
          <a:noFill/>
          <a:ln/>
        </p:spPr>
        <p:txBody>
          <a:bodyPr wrap="none" lIns="0" tIns="0" rIns="0" bIns="0" rtlCol="0" anchor="t"/>
          <a:lstStyle/>
          <a:p>
            <a:pPr marL="0" indent="0" algn="ctr">
              <a:lnSpc>
                <a:spcPts val="5000"/>
              </a:lnSpc>
              <a:buNone/>
            </a:pPr>
            <a:r>
              <a:rPr lang="en-US" sz="4400" b="1" dirty="0">
                <a:effectLst>
                  <a:outerShdw blurRad="38100" dist="38100" dir="2700000" algn="tl">
                    <a:srgbClr val="000000">
                      <a:alpha val="43137"/>
                    </a:srgbClr>
                  </a:outerShdw>
                </a:effectLst>
                <a:latin typeface="Bookman Old Style" panose="02050604050505020204" pitchFamily="18" charset="0"/>
                <a:ea typeface="Corben" pitchFamily="34" charset="-122"/>
                <a:cs typeface="Corben" pitchFamily="34" charset="-120"/>
              </a:rPr>
              <a:t>Project</a:t>
            </a:r>
            <a:r>
              <a:rPr lang="en-US" sz="4400" b="1" dirty="0">
                <a:solidFill>
                  <a:srgbClr val="1B1B27"/>
                </a:solidFill>
                <a:effectLst>
                  <a:outerShdw blurRad="38100" dist="38100" dir="2700000" algn="tl">
                    <a:srgbClr val="000000">
                      <a:alpha val="43137"/>
                    </a:srgbClr>
                  </a:outerShdw>
                </a:effectLst>
                <a:latin typeface="Bookman Old Style" panose="02050604050505020204" pitchFamily="18" charset="0"/>
                <a:ea typeface="Corben" pitchFamily="34" charset="-122"/>
                <a:cs typeface="Corben" pitchFamily="34" charset="-120"/>
              </a:rPr>
              <a:t> Objective</a:t>
            </a:r>
            <a:endParaRPr lang="en-US" sz="4400" b="1" dirty="0">
              <a:effectLst>
                <a:outerShdw blurRad="38100" dist="38100" dir="2700000" algn="tl">
                  <a:srgbClr val="000000">
                    <a:alpha val="43137"/>
                  </a:srgbClr>
                </a:outerShdw>
              </a:effectLst>
              <a:latin typeface="Bookman Old Style" panose="02050604050505020204" pitchFamily="18" charset="0"/>
            </a:endParaRPr>
          </a:p>
        </p:txBody>
      </p:sp>
      <p:sp>
        <p:nvSpPr>
          <p:cNvPr id="4" name="Text 1"/>
          <p:cNvSpPr/>
          <p:nvPr/>
        </p:nvSpPr>
        <p:spPr>
          <a:xfrm>
            <a:off x="6280190" y="1901785"/>
            <a:ext cx="3062168" cy="382786"/>
          </a:xfrm>
          <a:prstGeom prst="rect">
            <a:avLst/>
          </a:prstGeom>
          <a:noFill/>
          <a:ln/>
        </p:spPr>
        <p:txBody>
          <a:bodyPr wrap="none" lIns="0" tIns="0" rIns="0" bIns="0" rtlCol="0" anchor="t"/>
          <a:lstStyle/>
          <a:p>
            <a:pPr marL="0" indent="0" algn="l">
              <a:lnSpc>
                <a:spcPts val="3000"/>
              </a:lnSpc>
              <a:buNone/>
            </a:pPr>
            <a:r>
              <a:rPr lang="en-US" sz="2400" b="1" dirty="0">
                <a:solidFill>
                  <a:srgbClr val="1B1B27"/>
                </a:solidFill>
                <a:latin typeface="Cambria Math" panose="02040503050406030204" pitchFamily="18" charset="0"/>
                <a:ea typeface="Cambria Math" panose="02040503050406030204" pitchFamily="18" charset="0"/>
                <a:cs typeface="Corben" pitchFamily="34" charset="-120"/>
              </a:rPr>
              <a:t>What We Analyzed</a:t>
            </a:r>
            <a:endParaRPr lang="en-US" sz="2400" b="1" dirty="0">
              <a:latin typeface="Cambria Math" panose="02040503050406030204" pitchFamily="18" charset="0"/>
              <a:ea typeface="Cambria Math" panose="02040503050406030204" pitchFamily="18" charset="0"/>
            </a:endParaRPr>
          </a:p>
        </p:txBody>
      </p:sp>
      <p:sp>
        <p:nvSpPr>
          <p:cNvPr id="5" name="Text 2"/>
          <p:cNvSpPr/>
          <p:nvPr/>
        </p:nvSpPr>
        <p:spPr>
          <a:xfrm>
            <a:off x="6280190" y="2488644"/>
            <a:ext cx="3529251" cy="3593783"/>
          </a:xfrm>
          <a:prstGeom prst="rect">
            <a:avLst/>
          </a:prstGeom>
          <a:noFill/>
          <a:ln/>
        </p:spPr>
        <p:txBody>
          <a:bodyPr wrap="square" lIns="0" tIns="0" rIns="0" bIns="0" rtlCol="0" anchor="t"/>
          <a:lstStyle/>
          <a:p>
            <a:pPr marL="0" indent="0" algn="l">
              <a:lnSpc>
                <a:spcPts val="2550"/>
              </a:lnSpc>
              <a:buNone/>
            </a:pPr>
            <a:r>
              <a:rPr lang="en-US" sz="2000" dirty="0">
                <a:latin typeface="Cambria Math" panose="02040503050406030204" pitchFamily="18" charset="0"/>
                <a:ea typeface="Cambria Math" panose="02040503050406030204" pitchFamily="18" charset="0"/>
                <a:cs typeface="Nobile" pitchFamily="34" charset="-120"/>
              </a:rPr>
              <a:t>Consumer food habits, nutritional patterns, and dietary behaviors were examined through advanced data analytics and Power BI visualization. The study explored how demographic and lifestyle factors—including age, gender, body composition, activity level, and dietary preferences—shape food selections and nutritional intake across different meal types.</a:t>
            </a:r>
            <a:endParaRPr lang="en-US" sz="2000" dirty="0">
              <a:latin typeface="Cambria Math" panose="02040503050406030204" pitchFamily="18" charset="0"/>
              <a:ea typeface="Cambria Math" panose="02040503050406030204" pitchFamily="18" charset="0"/>
            </a:endParaRPr>
          </a:p>
        </p:txBody>
      </p:sp>
      <p:sp>
        <p:nvSpPr>
          <p:cNvPr id="6" name="Text 3"/>
          <p:cNvSpPr/>
          <p:nvPr/>
        </p:nvSpPr>
        <p:spPr>
          <a:xfrm>
            <a:off x="10239375" y="1901785"/>
            <a:ext cx="3137773" cy="382786"/>
          </a:xfrm>
          <a:prstGeom prst="rect">
            <a:avLst/>
          </a:prstGeom>
          <a:noFill/>
          <a:ln/>
        </p:spPr>
        <p:txBody>
          <a:bodyPr wrap="none" lIns="0" tIns="0" rIns="0" bIns="0" rtlCol="0" anchor="t"/>
          <a:lstStyle/>
          <a:p>
            <a:pPr marL="0" indent="0" algn="l">
              <a:lnSpc>
                <a:spcPts val="3000"/>
              </a:lnSpc>
              <a:buNone/>
            </a:pPr>
            <a:r>
              <a:rPr lang="en-US" sz="2400" b="1" dirty="0">
                <a:solidFill>
                  <a:srgbClr val="1B1B27"/>
                </a:solidFill>
                <a:latin typeface="Cambria Math" panose="02040503050406030204" pitchFamily="18" charset="0"/>
                <a:ea typeface="Cambria Math" panose="02040503050406030204" pitchFamily="18" charset="0"/>
                <a:cs typeface="Corben" pitchFamily="34" charset="-120"/>
              </a:rPr>
              <a:t>Our Impact</a:t>
            </a:r>
            <a:endParaRPr lang="en-US" sz="2400" b="1" dirty="0">
              <a:latin typeface="Cambria Math" panose="02040503050406030204" pitchFamily="18" charset="0"/>
              <a:ea typeface="Cambria Math" panose="02040503050406030204" pitchFamily="18" charset="0"/>
            </a:endParaRPr>
          </a:p>
        </p:txBody>
      </p:sp>
      <p:sp>
        <p:nvSpPr>
          <p:cNvPr id="7" name="Text 4"/>
          <p:cNvSpPr/>
          <p:nvPr/>
        </p:nvSpPr>
        <p:spPr>
          <a:xfrm>
            <a:off x="10314980" y="2488644"/>
            <a:ext cx="3529251" cy="3593783"/>
          </a:xfrm>
          <a:prstGeom prst="rect">
            <a:avLst/>
          </a:prstGeom>
          <a:noFill/>
          <a:ln/>
        </p:spPr>
        <p:txBody>
          <a:bodyPr wrap="square" lIns="0" tIns="0" rIns="0" bIns="0" rtlCol="0" anchor="t"/>
          <a:lstStyle/>
          <a:p>
            <a:pPr marL="0" indent="0" algn="l">
              <a:lnSpc>
                <a:spcPts val="2550"/>
              </a:lnSpc>
              <a:buNone/>
            </a:pPr>
            <a:r>
              <a:rPr lang="en-US" sz="2000" dirty="0">
                <a:latin typeface="Cambria Math" panose="02040503050406030204" pitchFamily="18" charset="0"/>
                <a:ea typeface="Cambria Math" panose="02040503050406030204" pitchFamily="18" charset="0"/>
                <a:cs typeface="Nobile" pitchFamily="34" charset="-120"/>
              </a:rPr>
              <a:t>We uncovered critical relationships between key nutritional components (protein, fat, fiber, sugar, sodium, and calories) and meal preferences throughout the day. Interactive dashboards now empower food brands and health organizations with insights on pricing trends, customer satisfaction, and disease correlations.</a:t>
            </a:r>
            <a:endParaRPr lang="en-US" sz="2000" dirty="0">
              <a:latin typeface="Cambria Math" panose="02040503050406030204" pitchFamily="18" charset="0"/>
              <a:ea typeface="Cambria Math" panose="02040503050406030204" pitchFamily="18" charset="0"/>
            </a:endParaRPr>
          </a:p>
        </p:txBody>
      </p:sp>
      <p:sp>
        <p:nvSpPr>
          <p:cNvPr id="8" name="Text 5"/>
          <p:cNvSpPr/>
          <p:nvPr/>
        </p:nvSpPr>
        <p:spPr>
          <a:xfrm>
            <a:off x="6280190" y="6985872"/>
            <a:ext cx="8264325" cy="980123"/>
          </a:xfrm>
          <a:prstGeom prst="rect">
            <a:avLst/>
          </a:prstGeom>
          <a:noFill/>
          <a:ln/>
        </p:spPr>
        <p:txBody>
          <a:bodyPr wrap="square" lIns="0" tIns="0" rIns="0" bIns="0" rtlCol="0" anchor="t"/>
          <a:lstStyle/>
          <a:p>
            <a:pPr marL="0" indent="0" algn="l">
              <a:lnSpc>
                <a:spcPts val="2550"/>
              </a:lnSpc>
              <a:buNone/>
            </a:pPr>
            <a:r>
              <a:rPr lang="en-US" sz="2000" dirty="0">
                <a:latin typeface="Cambria Math" panose="02040503050406030204" pitchFamily="18" charset="0"/>
                <a:ea typeface="Cambria Math" panose="02040503050406030204" pitchFamily="18" charset="0"/>
                <a:cs typeface="Nobile" pitchFamily="34" charset="-120"/>
              </a:rPr>
              <a:t>This project bridges the gap between consumer preferences and healthy eating, enabling data-driven recommendations that promote balanced diets and better decision-making for individuals and organizations alike.</a:t>
            </a:r>
            <a:endParaRPr lang="en-US" sz="2000" dirty="0">
              <a:latin typeface="Cambria Math" panose="02040503050406030204" pitchFamily="18" charset="0"/>
              <a:ea typeface="Cambria Math" panose="02040503050406030204" pitchFamily="18" charset="0"/>
            </a:endParaRPr>
          </a:p>
        </p:txBody>
      </p:sp>
      <p:pic>
        <p:nvPicPr>
          <p:cNvPr id="10" name="Picture 9">
            <a:extLst>
              <a:ext uri="{FF2B5EF4-FFF2-40B4-BE49-F238E27FC236}">
                <a16:creationId xmlns:a16="http://schemas.microsoft.com/office/drawing/2014/main" id="{466D9CB2-D266-41C1-B65C-CBC18EB28ABA}"/>
              </a:ext>
            </a:extLst>
          </p:cNvPr>
          <p:cNvPicPr>
            <a:picLocks noChangeAspect="1"/>
          </p:cNvPicPr>
          <p:nvPr/>
        </p:nvPicPr>
        <p:blipFill>
          <a:blip r:embed="rId3"/>
          <a:stretch>
            <a:fillRect/>
          </a:stretch>
        </p:blipFill>
        <p:spPr>
          <a:xfrm>
            <a:off x="-1" y="0"/>
            <a:ext cx="5774651"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4332847" y="673239"/>
            <a:ext cx="6876247" cy="602456"/>
          </a:xfrm>
          <a:prstGeom prst="rect">
            <a:avLst/>
          </a:prstGeom>
          <a:noFill/>
          <a:ln/>
        </p:spPr>
        <p:txBody>
          <a:bodyPr wrap="none" lIns="0" tIns="0" rIns="0" bIns="0" rtlCol="0" anchor="t"/>
          <a:lstStyle/>
          <a:p>
            <a:pPr marL="0" indent="0" algn="ctr">
              <a:lnSpc>
                <a:spcPts val="4700"/>
              </a:lnSpc>
              <a:buNone/>
            </a:pPr>
            <a:r>
              <a:rPr lang="en-US" sz="4400" b="1" dirty="0">
                <a:effectLst>
                  <a:outerShdw blurRad="38100" dist="38100" dir="2700000" algn="tl">
                    <a:srgbClr val="000000">
                      <a:alpha val="43137"/>
                    </a:srgbClr>
                  </a:outerShdw>
                </a:effectLst>
                <a:latin typeface="Bookman Old Style" panose="02050604050505020204" pitchFamily="18" charset="0"/>
                <a:ea typeface="Corben" pitchFamily="34" charset="-122"/>
                <a:cs typeface="Corben" pitchFamily="34" charset="-120"/>
              </a:rPr>
              <a:t>Technology Stack and Tools Used</a:t>
            </a:r>
            <a:endParaRPr lang="en-US" sz="4400" b="1" dirty="0">
              <a:effectLst>
                <a:outerShdw blurRad="38100" dist="38100" dir="2700000" algn="tl">
                  <a:srgbClr val="000000">
                    <a:alpha val="43137"/>
                  </a:srgbClr>
                </a:outerShdw>
              </a:effectLst>
              <a:latin typeface="Bookman Old Style" panose="02050604050505020204" pitchFamily="18" charset="0"/>
            </a:endParaRPr>
          </a:p>
        </p:txBody>
      </p:sp>
      <p:sp>
        <p:nvSpPr>
          <p:cNvPr id="3" name="Shape 1"/>
          <p:cNvSpPr/>
          <p:nvPr/>
        </p:nvSpPr>
        <p:spPr>
          <a:xfrm>
            <a:off x="793790" y="1634728"/>
            <a:ext cx="6424970" cy="2205514"/>
          </a:xfrm>
          <a:prstGeom prst="roundRect">
            <a:avLst>
              <a:gd name="adj" fmla="val 3672"/>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
            <a:solidFill>
              <a:schemeClr val="accent1">
                <a:lumMod val="60000"/>
                <a:lumOff val="40000"/>
              </a:schemeClr>
            </a:solidFill>
            <a:prstDash val="solid"/>
          </a:ln>
        </p:spPr>
      </p:sp>
      <p:sp>
        <p:nvSpPr>
          <p:cNvPr id="4" name="Shape 2"/>
          <p:cNvSpPr/>
          <p:nvPr/>
        </p:nvSpPr>
        <p:spPr>
          <a:xfrm>
            <a:off x="994172" y="1835110"/>
            <a:ext cx="578406" cy="578406"/>
          </a:xfrm>
          <a:prstGeom prst="roundRect">
            <a:avLst>
              <a:gd name="adj" fmla="val 15807384"/>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3239" y="1994178"/>
            <a:ext cx="260271" cy="260271"/>
          </a:xfrm>
          <a:prstGeom prst="rect">
            <a:avLst/>
          </a:prstGeom>
        </p:spPr>
      </p:pic>
      <p:sp>
        <p:nvSpPr>
          <p:cNvPr id="6" name="Text 3"/>
          <p:cNvSpPr/>
          <p:nvPr/>
        </p:nvSpPr>
        <p:spPr>
          <a:xfrm>
            <a:off x="994172" y="2606278"/>
            <a:ext cx="2409944" cy="301228"/>
          </a:xfrm>
          <a:prstGeom prst="rect">
            <a:avLst/>
          </a:prstGeom>
          <a:noFill/>
          <a:ln/>
        </p:spPr>
        <p:txBody>
          <a:bodyPr wrap="none" lIns="0" tIns="0" rIns="0" bIns="0" rtlCol="0" anchor="t"/>
          <a:lstStyle/>
          <a:p>
            <a:pPr marL="0" indent="0" algn="l">
              <a:lnSpc>
                <a:spcPts val="2350"/>
              </a:lnSpc>
              <a:buNone/>
            </a:pPr>
            <a:r>
              <a:rPr lang="en-US" sz="2800" b="1" dirty="0">
                <a:latin typeface="Bookman Old Style" panose="02050604050505020204" pitchFamily="18" charset="0"/>
                <a:ea typeface="Corben" pitchFamily="34" charset="-122"/>
                <a:cs typeface="Corben" pitchFamily="34" charset="-120"/>
              </a:rPr>
              <a:t>Microsoft Excel</a:t>
            </a:r>
            <a:endParaRPr lang="en-US" sz="2800" b="1" dirty="0">
              <a:latin typeface="Bookman Old Style" panose="02050604050505020204" pitchFamily="18" charset="0"/>
            </a:endParaRPr>
          </a:p>
        </p:txBody>
      </p:sp>
      <p:sp>
        <p:nvSpPr>
          <p:cNvPr id="7" name="Text 4"/>
          <p:cNvSpPr/>
          <p:nvPr/>
        </p:nvSpPr>
        <p:spPr>
          <a:xfrm>
            <a:off x="994172" y="3023116"/>
            <a:ext cx="6024205" cy="616744"/>
          </a:xfrm>
          <a:prstGeom prst="rect">
            <a:avLst/>
          </a:prstGeom>
          <a:noFill/>
          <a:ln/>
        </p:spPr>
        <p:txBody>
          <a:bodyPr wrap="square" lIns="0" tIns="0" rIns="0" bIns="0" rtlCol="0" anchor="t"/>
          <a:lstStyle/>
          <a:p>
            <a:pPr marL="0" indent="0" algn="l">
              <a:lnSpc>
                <a:spcPts val="2400"/>
              </a:lnSpc>
              <a:buNone/>
            </a:pPr>
            <a:r>
              <a:rPr lang="en-US" sz="2400" dirty="0">
                <a:latin typeface="Cambria Math" panose="02040503050406030204" pitchFamily="18" charset="0"/>
                <a:ea typeface="Cambria Math" panose="02040503050406030204" pitchFamily="18" charset="0"/>
                <a:cs typeface="Nobile" pitchFamily="34" charset="-120"/>
              </a:rPr>
              <a:t>Primary data source storing demographic and nutritional data in structured .xlsx format</a:t>
            </a:r>
            <a:endParaRPr lang="en-US" sz="2400" dirty="0">
              <a:latin typeface="Cambria Math" panose="02040503050406030204" pitchFamily="18" charset="0"/>
              <a:ea typeface="Cambria Math" panose="02040503050406030204" pitchFamily="18" charset="0"/>
            </a:endParaRPr>
          </a:p>
        </p:txBody>
      </p:sp>
      <p:sp>
        <p:nvSpPr>
          <p:cNvPr id="8" name="Shape 5"/>
          <p:cNvSpPr/>
          <p:nvPr/>
        </p:nvSpPr>
        <p:spPr>
          <a:xfrm>
            <a:off x="7411522" y="1634728"/>
            <a:ext cx="6425089" cy="2197894"/>
          </a:xfrm>
          <a:prstGeom prst="roundRect">
            <a:avLst>
              <a:gd name="adj" fmla="val 3672"/>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
            <a:solidFill>
              <a:schemeClr val="accent1">
                <a:lumMod val="60000"/>
                <a:lumOff val="40000"/>
              </a:schemeClr>
            </a:solidFill>
            <a:prstDash val="solid"/>
          </a:ln>
        </p:spPr>
      </p:sp>
      <p:sp>
        <p:nvSpPr>
          <p:cNvPr id="9" name="Shape 6"/>
          <p:cNvSpPr/>
          <p:nvPr/>
        </p:nvSpPr>
        <p:spPr>
          <a:xfrm>
            <a:off x="7611904" y="1745073"/>
            <a:ext cx="578406" cy="578406"/>
          </a:xfrm>
          <a:prstGeom prst="roundRect">
            <a:avLst>
              <a:gd name="adj" fmla="val 15807384"/>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0970" y="1881763"/>
            <a:ext cx="260271" cy="260271"/>
          </a:xfrm>
          <a:prstGeom prst="rect">
            <a:avLst/>
          </a:prstGeom>
        </p:spPr>
      </p:pic>
      <p:sp>
        <p:nvSpPr>
          <p:cNvPr id="11" name="Text 7"/>
          <p:cNvSpPr/>
          <p:nvPr/>
        </p:nvSpPr>
        <p:spPr>
          <a:xfrm>
            <a:off x="7611904" y="2482547"/>
            <a:ext cx="2409944" cy="301228"/>
          </a:xfrm>
          <a:prstGeom prst="rect">
            <a:avLst/>
          </a:prstGeom>
          <a:noFill/>
          <a:ln/>
        </p:spPr>
        <p:txBody>
          <a:bodyPr wrap="none" lIns="0" tIns="0" rIns="0" bIns="0" rtlCol="0" anchor="t"/>
          <a:lstStyle/>
          <a:p>
            <a:pPr marL="0" indent="0" algn="l">
              <a:lnSpc>
                <a:spcPts val="2350"/>
              </a:lnSpc>
              <a:buNone/>
            </a:pPr>
            <a:r>
              <a:rPr lang="en-US" sz="2800" b="1" dirty="0">
                <a:latin typeface="Bookman Old Style" panose="02050604050505020204" pitchFamily="18" charset="0"/>
                <a:ea typeface="Cambria Math" panose="02040503050406030204" pitchFamily="18" charset="0"/>
                <a:cs typeface="Corben" pitchFamily="34" charset="-120"/>
              </a:rPr>
              <a:t>Power Query</a:t>
            </a:r>
            <a:endParaRPr lang="en-US" sz="2800" b="1" dirty="0">
              <a:latin typeface="Bookman Old Style" panose="02050604050505020204" pitchFamily="18" charset="0"/>
              <a:ea typeface="Cambria Math" panose="02040503050406030204" pitchFamily="18" charset="0"/>
            </a:endParaRPr>
          </a:p>
        </p:txBody>
      </p:sp>
      <p:sp>
        <p:nvSpPr>
          <p:cNvPr id="12" name="Text 8"/>
          <p:cNvSpPr/>
          <p:nvPr/>
        </p:nvSpPr>
        <p:spPr>
          <a:xfrm>
            <a:off x="7611903" y="2862926"/>
            <a:ext cx="6224707" cy="616744"/>
          </a:xfrm>
          <a:prstGeom prst="rect">
            <a:avLst/>
          </a:prstGeom>
          <a:noFill/>
          <a:ln/>
        </p:spPr>
        <p:txBody>
          <a:bodyPr wrap="square" lIns="0" tIns="0" rIns="0" bIns="0" rtlCol="0" anchor="t"/>
          <a:lstStyle/>
          <a:p>
            <a:pPr marL="0" indent="0" algn="l">
              <a:lnSpc>
                <a:spcPts val="2400"/>
              </a:lnSpc>
              <a:buNone/>
            </a:pPr>
            <a:r>
              <a:rPr lang="en-US" sz="2400" dirty="0">
                <a:latin typeface="Cambria Math" panose="02040503050406030204" pitchFamily="18" charset="0"/>
                <a:ea typeface="Cambria Math" panose="02040503050406030204" pitchFamily="18" charset="0"/>
                <a:cs typeface="Nobile" pitchFamily="34" charset="-120"/>
              </a:rPr>
              <a:t>Data cleaning engine for removing duplicates, fixing missing values, and standardizing formats</a:t>
            </a:r>
            <a:endParaRPr lang="en-US" sz="2400" dirty="0">
              <a:latin typeface="Cambria Math" panose="02040503050406030204" pitchFamily="18" charset="0"/>
              <a:ea typeface="Cambria Math" panose="02040503050406030204" pitchFamily="18" charset="0"/>
            </a:endParaRPr>
          </a:p>
        </p:txBody>
      </p:sp>
      <p:sp>
        <p:nvSpPr>
          <p:cNvPr id="13" name="Shape 9"/>
          <p:cNvSpPr/>
          <p:nvPr/>
        </p:nvSpPr>
        <p:spPr>
          <a:xfrm>
            <a:off x="786169" y="4033003"/>
            <a:ext cx="6424970" cy="2448819"/>
          </a:xfrm>
          <a:prstGeom prst="roundRect">
            <a:avLst>
              <a:gd name="adj" fmla="val 3672"/>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
            <a:solidFill>
              <a:schemeClr val="accent1">
                <a:lumMod val="60000"/>
                <a:lumOff val="40000"/>
              </a:schemeClr>
            </a:solidFill>
            <a:prstDash val="solid"/>
          </a:ln>
        </p:spPr>
      </p:sp>
      <p:sp>
        <p:nvSpPr>
          <p:cNvPr id="14" name="Shape 10"/>
          <p:cNvSpPr/>
          <p:nvPr/>
        </p:nvSpPr>
        <p:spPr>
          <a:xfrm>
            <a:off x="994172" y="4233386"/>
            <a:ext cx="578406" cy="578406"/>
          </a:xfrm>
          <a:prstGeom prst="roundRect">
            <a:avLst>
              <a:gd name="adj" fmla="val 15807384"/>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pic>
        <p:nvPicPr>
          <p:cNvPr id="15" name="Image 2" descr="preencoded.png"/>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153239" y="4392454"/>
            <a:ext cx="260271" cy="260271"/>
          </a:xfrm>
          <a:prstGeom prst="rect">
            <a:avLst/>
          </a:prstGeom>
        </p:spPr>
      </p:pic>
      <p:sp>
        <p:nvSpPr>
          <p:cNvPr id="16" name="Text 11"/>
          <p:cNvSpPr/>
          <p:nvPr/>
        </p:nvSpPr>
        <p:spPr>
          <a:xfrm>
            <a:off x="994172" y="5004554"/>
            <a:ext cx="2409944" cy="301228"/>
          </a:xfrm>
          <a:prstGeom prst="rect">
            <a:avLst/>
          </a:prstGeom>
          <a:noFill/>
          <a:ln/>
        </p:spPr>
        <p:txBody>
          <a:bodyPr wrap="none" lIns="0" tIns="0" rIns="0" bIns="0" rtlCol="0" anchor="t"/>
          <a:lstStyle/>
          <a:p>
            <a:pPr marL="0" indent="0" algn="l">
              <a:lnSpc>
                <a:spcPts val="2350"/>
              </a:lnSpc>
              <a:buNone/>
            </a:pPr>
            <a:r>
              <a:rPr lang="en-US" sz="2600" b="1" dirty="0">
                <a:latin typeface="Bookman Old Style" panose="02050604050505020204" pitchFamily="18" charset="0"/>
                <a:ea typeface="Corben" pitchFamily="34" charset="-122"/>
                <a:cs typeface="Corben" pitchFamily="34" charset="-120"/>
              </a:rPr>
              <a:t>Power BI Desktop</a:t>
            </a:r>
            <a:endParaRPr lang="en-US" sz="2600" b="1" dirty="0">
              <a:latin typeface="Bookman Old Style" panose="02050604050505020204" pitchFamily="18" charset="0"/>
            </a:endParaRPr>
          </a:p>
        </p:txBody>
      </p:sp>
      <p:sp>
        <p:nvSpPr>
          <p:cNvPr id="17" name="Text 12"/>
          <p:cNvSpPr/>
          <p:nvPr/>
        </p:nvSpPr>
        <p:spPr>
          <a:xfrm>
            <a:off x="994172" y="5421391"/>
            <a:ext cx="6024205" cy="855941"/>
          </a:xfrm>
          <a:prstGeom prst="rect">
            <a:avLst/>
          </a:prstGeom>
          <a:noFill/>
          <a:ln/>
        </p:spPr>
        <p:txBody>
          <a:bodyPr wrap="square" lIns="0" tIns="0" rIns="0" bIns="0" rtlCol="0" anchor="t"/>
          <a:lstStyle/>
          <a:p>
            <a:pPr marL="0" indent="0" algn="l">
              <a:lnSpc>
                <a:spcPts val="2400"/>
              </a:lnSpc>
              <a:buNone/>
            </a:pPr>
            <a:r>
              <a:rPr lang="en-US" sz="2400" dirty="0">
                <a:latin typeface="Cambria Math" panose="02040503050406030204" pitchFamily="18" charset="0"/>
                <a:ea typeface="Cambria Math" panose="02040503050406030204" pitchFamily="18" charset="0"/>
                <a:cs typeface="Nobile" pitchFamily="34" charset="-120"/>
              </a:rPr>
              <a:t>Core platform for data modeling, visualization, and creating interactive dashboards with KPIs</a:t>
            </a:r>
            <a:endParaRPr lang="en-US" sz="2400" dirty="0">
              <a:latin typeface="Cambria Math" panose="02040503050406030204" pitchFamily="18" charset="0"/>
              <a:ea typeface="Cambria Math" panose="02040503050406030204" pitchFamily="18" charset="0"/>
            </a:endParaRPr>
          </a:p>
        </p:txBody>
      </p:sp>
      <p:sp>
        <p:nvSpPr>
          <p:cNvPr id="18" name="Shape 13"/>
          <p:cNvSpPr/>
          <p:nvPr/>
        </p:nvSpPr>
        <p:spPr>
          <a:xfrm>
            <a:off x="7411522" y="4033004"/>
            <a:ext cx="6425089" cy="2448818"/>
          </a:xfrm>
          <a:prstGeom prst="roundRect">
            <a:avLst>
              <a:gd name="adj" fmla="val 3672"/>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
            <a:solidFill>
              <a:schemeClr val="accent1">
                <a:lumMod val="60000"/>
                <a:lumOff val="40000"/>
              </a:schemeClr>
            </a:solidFill>
            <a:prstDash val="solid"/>
          </a:ln>
        </p:spPr>
      </p:sp>
      <p:sp>
        <p:nvSpPr>
          <p:cNvPr id="19" name="Shape 14"/>
          <p:cNvSpPr/>
          <p:nvPr/>
        </p:nvSpPr>
        <p:spPr>
          <a:xfrm>
            <a:off x="7611904" y="4233386"/>
            <a:ext cx="578406" cy="578406"/>
          </a:xfrm>
          <a:prstGeom prst="roundRect">
            <a:avLst>
              <a:gd name="adj" fmla="val 15807384"/>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pic>
        <p:nvPicPr>
          <p:cNvPr id="20" name="Image 3" descr="preencoded.png"/>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7770971" y="4392454"/>
            <a:ext cx="260271" cy="260271"/>
          </a:xfrm>
          <a:prstGeom prst="rect">
            <a:avLst/>
          </a:prstGeom>
        </p:spPr>
      </p:pic>
      <p:sp>
        <p:nvSpPr>
          <p:cNvPr id="21" name="Text 15"/>
          <p:cNvSpPr/>
          <p:nvPr/>
        </p:nvSpPr>
        <p:spPr>
          <a:xfrm>
            <a:off x="7611904" y="5004554"/>
            <a:ext cx="2409944" cy="301228"/>
          </a:xfrm>
          <a:prstGeom prst="rect">
            <a:avLst/>
          </a:prstGeom>
          <a:noFill/>
          <a:ln/>
        </p:spPr>
        <p:txBody>
          <a:bodyPr wrap="none" lIns="0" tIns="0" rIns="0" bIns="0" rtlCol="0" anchor="t"/>
          <a:lstStyle/>
          <a:p>
            <a:pPr marL="0" indent="0" algn="l">
              <a:lnSpc>
                <a:spcPts val="2350"/>
              </a:lnSpc>
              <a:buNone/>
            </a:pPr>
            <a:r>
              <a:rPr lang="en-US" sz="2600" b="1" dirty="0">
                <a:latin typeface="Bookman Old Style" panose="02050604050505020204" pitchFamily="18" charset="0"/>
                <a:ea typeface="Corben" pitchFamily="34" charset="-122"/>
                <a:cs typeface="Corben" pitchFamily="34" charset="-120"/>
              </a:rPr>
              <a:t>DAX Expressions</a:t>
            </a:r>
            <a:endParaRPr lang="en-US" sz="2600" b="1" dirty="0">
              <a:latin typeface="Bookman Old Style" panose="02050604050505020204" pitchFamily="18" charset="0"/>
            </a:endParaRPr>
          </a:p>
        </p:txBody>
      </p:sp>
      <p:sp>
        <p:nvSpPr>
          <p:cNvPr id="22" name="Text 16"/>
          <p:cNvSpPr/>
          <p:nvPr/>
        </p:nvSpPr>
        <p:spPr>
          <a:xfrm>
            <a:off x="7611904" y="5421392"/>
            <a:ext cx="6024324" cy="616744"/>
          </a:xfrm>
          <a:prstGeom prst="rect">
            <a:avLst/>
          </a:prstGeom>
          <a:noFill/>
          <a:ln/>
        </p:spPr>
        <p:txBody>
          <a:bodyPr wrap="square" lIns="0" tIns="0" rIns="0" bIns="0" rtlCol="0" anchor="t"/>
          <a:lstStyle/>
          <a:p>
            <a:pPr marL="0" indent="0" algn="l">
              <a:lnSpc>
                <a:spcPts val="2400"/>
              </a:lnSpc>
              <a:buNone/>
            </a:pPr>
            <a:r>
              <a:rPr lang="en-US" sz="2400" dirty="0">
                <a:latin typeface="Cambria Math" panose="02040503050406030204" pitchFamily="18" charset="0"/>
                <a:ea typeface="Cambria Math" panose="02040503050406030204" pitchFamily="18" charset="0"/>
                <a:cs typeface="Nobile" pitchFamily="34" charset="-120"/>
              </a:rPr>
              <a:t>Advanced analytics language for calculated fields, custom measures, and analytical KPIs</a:t>
            </a:r>
            <a:endParaRPr lang="en-US" sz="2400" dirty="0">
              <a:latin typeface="Cambria Math" panose="02040503050406030204" pitchFamily="18" charset="0"/>
              <a:ea typeface="Cambria Math"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4125753" y="598822"/>
            <a:ext cx="6672501" cy="704850"/>
          </a:xfrm>
          <a:prstGeom prst="rect">
            <a:avLst/>
          </a:prstGeom>
          <a:noFill/>
          <a:ln/>
        </p:spPr>
        <p:txBody>
          <a:bodyPr wrap="none" lIns="0" tIns="0" rIns="0" bIns="0" rtlCol="0" anchor="t"/>
          <a:lstStyle/>
          <a:p>
            <a:pPr marL="0" indent="0" algn="l">
              <a:lnSpc>
                <a:spcPts val="5550"/>
              </a:lnSpc>
              <a:buNone/>
            </a:pPr>
            <a:r>
              <a:rPr lang="en-US" sz="4400" b="1" dirty="0">
                <a:solidFill>
                  <a:srgbClr val="1B1B27"/>
                </a:solidFill>
                <a:effectLst>
                  <a:outerShdw blurRad="38100" dist="38100" dir="2700000" algn="tl">
                    <a:srgbClr val="000000">
                      <a:alpha val="43137"/>
                    </a:srgbClr>
                  </a:outerShdw>
                </a:effectLst>
                <a:latin typeface="Bookman Old Style" panose="02050604050505020204" pitchFamily="18" charset="0"/>
                <a:ea typeface="Corben" pitchFamily="34" charset="-122"/>
                <a:cs typeface="Corben" pitchFamily="34" charset="-120"/>
              </a:rPr>
              <a:t>Project Execution Phases</a:t>
            </a:r>
            <a:endParaRPr lang="en-US" sz="4400" b="1" dirty="0">
              <a:effectLst>
                <a:outerShdw blurRad="38100" dist="38100" dir="2700000" algn="tl">
                  <a:srgbClr val="000000">
                    <a:alpha val="43137"/>
                  </a:srgbClr>
                </a:outerShdw>
              </a:effectLst>
              <a:latin typeface="Bookman Old Style" panose="02050604050505020204" pitchFamily="18" charset="0"/>
            </a:endParaRPr>
          </a:p>
        </p:txBody>
      </p:sp>
      <p:sp>
        <p:nvSpPr>
          <p:cNvPr id="3" name="Text 1"/>
          <p:cNvSpPr/>
          <p:nvPr/>
        </p:nvSpPr>
        <p:spPr>
          <a:xfrm>
            <a:off x="787078" y="1776532"/>
            <a:ext cx="324092" cy="281940"/>
          </a:xfrm>
          <a:prstGeom prst="rect">
            <a:avLst/>
          </a:prstGeom>
          <a:noFill/>
          <a:ln/>
        </p:spPr>
        <p:txBody>
          <a:bodyPr wrap="none" lIns="0" tIns="0" rIns="0" bIns="0" rtlCol="0" anchor="t"/>
          <a:lstStyle/>
          <a:p>
            <a:pPr marL="0" indent="0" algn="l">
              <a:lnSpc>
                <a:spcPts val="2800"/>
              </a:lnSpc>
              <a:buNone/>
            </a:pPr>
            <a:r>
              <a:rPr lang="en-US" sz="1750" b="1" dirty="0">
                <a:latin typeface="Bookman Old Style" panose="02050604050505020204" pitchFamily="18" charset="0"/>
                <a:ea typeface="Corben Light" pitchFamily="34" charset="-122"/>
                <a:cs typeface="Corben Light" pitchFamily="34" charset="-120"/>
              </a:rPr>
              <a:t>01</a:t>
            </a:r>
            <a:endParaRPr lang="en-US" sz="1750" b="1" dirty="0">
              <a:latin typeface="Bookman Old Style" panose="02050604050505020204" pitchFamily="18" charset="0"/>
            </a:endParaRPr>
          </a:p>
        </p:txBody>
      </p:sp>
      <p:sp>
        <p:nvSpPr>
          <p:cNvPr id="4" name="Shape 2"/>
          <p:cNvSpPr/>
          <p:nvPr/>
        </p:nvSpPr>
        <p:spPr>
          <a:xfrm>
            <a:off x="789503" y="2129314"/>
            <a:ext cx="4200049" cy="3048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5" name="Text 3"/>
          <p:cNvSpPr/>
          <p:nvPr/>
        </p:nvSpPr>
        <p:spPr>
          <a:xfrm>
            <a:off x="789503" y="2303026"/>
            <a:ext cx="3263741" cy="352425"/>
          </a:xfrm>
          <a:prstGeom prst="rect">
            <a:avLst/>
          </a:prstGeom>
          <a:noFill/>
          <a:ln/>
        </p:spPr>
        <p:txBody>
          <a:bodyPr wrap="none" lIns="0" tIns="0" rIns="0" bIns="0" rtlCol="0" anchor="t"/>
          <a:lstStyle/>
          <a:p>
            <a:pPr marL="0" indent="0" algn="l">
              <a:lnSpc>
                <a:spcPts val="2750"/>
              </a:lnSpc>
              <a:buNone/>
            </a:pPr>
            <a:r>
              <a:rPr lang="en-US" sz="2400" b="1" dirty="0">
                <a:latin typeface="Cambria Math" panose="02040503050406030204" pitchFamily="18" charset="0"/>
                <a:ea typeface="Cambria Math" panose="02040503050406030204" pitchFamily="18" charset="0"/>
                <a:cs typeface="Corben" pitchFamily="34" charset="-120"/>
              </a:rPr>
              <a:t>Data Collection &amp; Import</a:t>
            </a:r>
            <a:endParaRPr lang="en-US" sz="2400" b="1" dirty="0">
              <a:latin typeface="Cambria Math" panose="02040503050406030204" pitchFamily="18" charset="0"/>
              <a:ea typeface="Cambria Math" panose="02040503050406030204" pitchFamily="18" charset="0"/>
            </a:endParaRPr>
          </a:p>
        </p:txBody>
      </p:sp>
      <p:sp>
        <p:nvSpPr>
          <p:cNvPr id="6" name="Text 4"/>
          <p:cNvSpPr/>
          <p:nvPr/>
        </p:nvSpPr>
        <p:spPr>
          <a:xfrm>
            <a:off x="745945" y="2790706"/>
            <a:ext cx="4200049" cy="1804988"/>
          </a:xfrm>
          <a:prstGeom prst="rect">
            <a:avLst/>
          </a:prstGeom>
          <a:noFill/>
          <a:ln/>
        </p:spPr>
        <p:txBody>
          <a:bodyPr wrap="square" lIns="0" tIns="0" rIns="0" bIns="0" rtlCol="0" anchor="t"/>
          <a:lstStyle/>
          <a:p>
            <a:pPr marL="0" indent="0" algn="l">
              <a:lnSpc>
                <a:spcPts val="2800"/>
              </a:lnSpc>
              <a:buNone/>
            </a:pPr>
            <a:r>
              <a:rPr lang="en-US" sz="2000" dirty="0">
                <a:latin typeface="Cambria Math" panose="02040503050406030204" pitchFamily="18" charset="0"/>
                <a:ea typeface="Cambria Math" panose="02040503050406030204" pitchFamily="18" charset="0"/>
                <a:cs typeface="Nobile" pitchFamily="34" charset="-120"/>
              </a:rPr>
              <a:t>Gathered comprehensive dataset containing demographic, dietary, and nutritional details. Imported into Power BI and verified column consistency and data integrity.</a:t>
            </a:r>
            <a:endParaRPr lang="en-US" sz="2000" dirty="0">
              <a:latin typeface="Cambria Math" panose="02040503050406030204" pitchFamily="18" charset="0"/>
              <a:ea typeface="Cambria Math" panose="02040503050406030204" pitchFamily="18" charset="0"/>
            </a:endParaRPr>
          </a:p>
        </p:txBody>
      </p:sp>
      <p:sp>
        <p:nvSpPr>
          <p:cNvPr id="7" name="Text 5"/>
          <p:cNvSpPr/>
          <p:nvPr/>
        </p:nvSpPr>
        <p:spPr>
          <a:xfrm>
            <a:off x="5215057" y="1776532"/>
            <a:ext cx="324092" cy="352782"/>
          </a:xfrm>
          <a:prstGeom prst="rect">
            <a:avLst/>
          </a:prstGeom>
          <a:noFill/>
          <a:ln/>
        </p:spPr>
        <p:txBody>
          <a:bodyPr wrap="none" lIns="0" tIns="0" rIns="0" bIns="0" rtlCol="0" anchor="t"/>
          <a:lstStyle/>
          <a:p>
            <a:pPr marL="0" indent="0" algn="l">
              <a:lnSpc>
                <a:spcPts val="2800"/>
              </a:lnSpc>
              <a:buNone/>
            </a:pPr>
            <a:r>
              <a:rPr lang="en-US" sz="1750" b="1" dirty="0">
                <a:latin typeface="Bookman Old Style" panose="02050604050505020204" pitchFamily="18" charset="0"/>
                <a:ea typeface="Corben Light" pitchFamily="34" charset="-122"/>
                <a:cs typeface="Corben Light" pitchFamily="34" charset="-120"/>
              </a:rPr>
              <a:t>02</a:t>
            </a:r>
            <a:endParaRPr lang="en-US" sz="1750" b="1" dirty="0">
              <a:latin typeface="Bookman Old Style" panose="02050604050505020204" pitchFamily="18" charset="0"/>
            </a:endParaRPr>
          </a:p>
        </p:txBody>
      </p:sp>
      <p:sp>
        <p:nvSpPr>
          <p:cNvPr id="8" name="Shape 6"/>
          <p:cNvSpPr/>
          <p:nvPr/>
        </p:nvSpPr>
        <p:spPr>
          <a:xfrm>
            <a:off x="5215057" y="2129314"/>
            <a:ext cx="4200168" cy="3048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9" name="Text 7"/>
          <p:cNvSpPr/>
          <p:nvPr/>
        </p:nvSpPr>
        <p:spPr>
          <a:xfrm>
            <a:off x="5215057" y="2303026"/>
            <a:ext cx="4200168" cy="704850"/>
          </a:xfrm>
          <a:prstGeom prst="rect">
            <a:avLst/>
          </a:prstGeom>
          <a:noFill/>
          <a:ln/>
        </p:spPr>
        <p:txBody>
          <a:bodyPr wrap="square" lIns="0" tIns="0" rIns="0" bIns="0" rtlCol="0" anchor="t"/>
          <a:lstStyle/>
          <a:p>
            <a:pPr marL="0" indent="0" algn="l">
              <a:lnSpc>
                <a:spcPts val="2750"/>
              </a:lnSpc>
              <a:buNone/>
            </a:pPr>
            <a:r>
              <a:rPr lang="en-US" sz="2400" b="1" dirty="0">
                <a:latin typeface="Cambria Math" panose="02040503050406030204" pitchFamily="18" charset="0"/>
                <a:ea typeface="Cambria Math" panose="02040503050406030204" pitchFamily="18" charset="0"/>
                <a:cs typeface="Corben" pitchFamily="34" charset="-120"/>
              </a:rPr>
              <a:t>Data Cleaning &amp; Transformation</a:t>
            </a:r>
            <a:endParaRPr lang="en-US" sz="2400" b="1" dirty="0">
              <a:latin typeface="Cambria Math" panose="02040503050406030204" pitchFamily="18" charset="0"/>
              <a:ea typeface="Cambria Math" panose="02040503050406030204" pitchFamily="18" charset="0"/>
            </a:endParaRPr>
          </a:p>
        </p:txBody>
      </p:sp>
      <p:sp>
        <p:nvSpPr>
          <p:cNvPr id="10" name="Text 8"/>
          <p:cNvSpPr/>
          <p:nvPr/>
        </p:nvSpPr>
        <p:spPr>
          <a:xfrm>
            <a:off x="5215057" y="2776589"/>
            <a:ext cx="4200168" cy="1804988"/>
          </a:xfrm>
          <a:prstGeom prst="rect">
            <a:avLst/>
          </a:prstGeom>
          <a:noFill/>
          <a:ln/>
        </p:spPr>
        <p:txBody>
          <a:bodyPr wrap="square" lIns="0" tIns="0" rIns="0" bIns="0" rtlCol="0" anchor="t"/>
          <a:lstStyle/>
          <a:p>
            <a:pPr marL="0" indent="0" algn="l">
              <a:lnSpc>
                <a:spcPts val="2800"/>
              </a:lnSpc>
              <a:buNone/>
            </a:pPr>
            <a:r>
              <a:rPr lang="en-US" sz="2000" dirty="0">
                <a:latin typeface="Cambria Math" panose="02040503050406030204" pitchFamily="18" charset="0"/>
                <a:ea typeface="Cambria Math" panose="02040503050406030204" pitchFamily="18" charset="0"/>
                <a:cs typeface="Nobile" pitchFamily="34" charset="-120"/>
              </a:rPr>
              <a:t>Leveraged Power Query Editor to remove duplicates, handle blanks, and engineer derived columns including BMI and Calorie-to-Protein Ratio for deeper analysis.</a:t>
            </a:r>
            <a:endParaRPr lang="en-US" sz="2000" dirty="0">
              <a:latin typeface="Cambria Math" panose="02040503050406030204" pitchFamily="18" charset="0"/>
              <a:ea typeface="Cambria Math" panose="02040503050406030204" pitchFamily="18" charset="0"/>
            </a:endParaRPr>
          </a:p>
        </p:txBody>
      </p:sp>
      <p:sp>
        <p:nvSpPr>
          <p:cNvPr id="11" name="Text 9"/>
          <p:cNvSpPr/>
          <p:nvPr/>
        </p:nvSpPr>
        <p:spPr>
          <a:xfrm>
            <a:off x="9640729" y="1776532"/>
            <a:ext cx="225504" cy="281940"/>
          </a:xfrm>
          <a:prstGeom prst="rect">
            <a:avLst/>
          </a:prstGeom>
          <a:noFill/>
          <a:ln/>
        </p:spPr>
        <p:txBody>
          <a:bodyPr wrap="none" lIns="0" tIns="0" rIns="0" bIns="0" rtlCol="0" anchor="t"/>
          <a:lstStyle/>
          <a:p>
            <a:pPr marL="0" indent="0" algn="l">
              <a:lnSpc>
                <a:spcPts val="2800"/>
              </a:lnSpc>
              <a:buNone/>
            </a:pPr>
            <a:r>
              <a:rPr lang="en-US" sz="1750" b="1" dirty="0">
                <a:latin typeface="Bookman Old Style" panose="02050604050505020204" pitchFamily="18" charset="0"/>
                <a:ea typeface="Corben Light" pitchFamily="34" charset="-122"/>
                <a:cs typeface="Corben Light" pitchFamily="34" charset="-120"/>
              </a:rPr>
              <a:t>03</a:t>
            </a:r>
            <a:endParaRPr lang="en-US" sz="1750" b="1" dirty="0">
              <a:latin typeface="Bookman Old Style" panose="02050604050505020204" pitchFamily="18" charset="0"/>
            </a:endParaRPr>
          </a:p>
        </p:txBody>
      </p:sp>
      <p:sp>
        <p:nvSpPr>
          <p:cNvPr id="12" name="Shape 10"/>
          <p:cNvSpPr/>
          <p:nvPr/>
        </p:nvSpPr>
        <p:spPr>
          <a:xfrm>
            <a:off x="9640729" y="2129314"/>
            <a:ext cx="4200168" cy="3048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13" name="Text 11"/>
          <p:cNvSpPr/>
          <p:nvPr/>
        </p:nvSpPr>
        <p:spPr>
          <a:xfrm>
            <a:off x="9640729" y="2303026"/>
            <a:ext cx="4109799" cy="352425"/>
          </a:xfrm>
          <a:prstGeom prst="rect">
            <a:avLst/>
          </a:prstGeom>
          <a:noFill/>
          <a:ln/>
        </p:spPr>
        <p:txBody>
          <a:bodyPr wrap="none" lIns="0" tIns="0" rIns="0" bIns="0" rtlCol="0" anchor="t"/>
          <a:lstStyle/>
          <a:p>
            <a:pPr marL="0" indent="0" algn="l">
              <a:lnSpc>
                <a:spcPts val="2750"/>
              </a:lnSpc>
              <a:buNone/>
            </a:pPr>
            <a:r>
              <a:rPr lang="en-US" sz="2400" b="1" dirty="0">
                <a:latin typeface="Cambria Math" panose="02040503050406030204" pitchFamily="18" charset="0"/>
                <a:ea typeface="Cambria Math" panose="02040503050406030204" pitchFamily="18" charset="0"/>
                <a:cs typeface="Corben" pitchFamily="34" charset="-120"/>
              </a:rPr>
              <a:t>Data Modeling &amp; Relationships</a:t>
            </a:r>
            <a:endParaRPr lang="en-US" sz="2400" b="1" dirty="0">
              <a:latin typeface="Cambria Math" panose="02040503050406030204" pitchFamily="18" charset="0"/>
              <a:ea typeface="Cambria Math" panose="02040503050406030204" pitchFamily="18" charset="0"/>
            </a:endParaRPr>
          </a:p>
        </p:txBody>
      </p:sp>
      <p:sp>
        <p:nvSpPr>
          <p:cNvPr id="14" name="Text 12"/>
          <p:cNvSpPr/>
          <p:nvPr/>
        </p:nvSpPr>
        <p:spPr>
          <a:xfrm>
            <a:off x="9640729" y="2790706"/>
            <a:ext cx="4200168" cy="1804988"/>
          </a:xfrm>
          <a:prstGeom prst="rect">
            <a:avLst/>
          </a:prstGeom>
          <a:noFill/>
          <a:ln/>
        </p:spPr>
        <p:txBody>
          <a:bodyPr wrap="square" lIns="0" tIns="0" rIns="0" bIns="0" rtlCol="0" anchor="t"/>
          <a:lstStyle/>
          <a:p>
            <a:pPr marL="0" indent="0" algn="l">
              <a:lnSpc>
                <a:spcPts val="2800"/>
              </a:lnSpc>
              <a:buNone/>
            </a:pPr>
            <a:r>
              <a:rPr lang="en-US" sz="2000" dirty="0">
                <a:latin typeface="Cambria Math" panose="02040503050406030204" pitchFamily="18" charset="0"/>
                <a:ea typeface="Cambria Math" panose="02040503050406030204" pitchFamily="18" charset="0"/>
                <a:cs typeface="Nobile" pitchFamily="34" charset="-120"/>
              </a:rPr>
              <a:t>Established robust one-to-many relationships between tables and applied sophisticated DAX measures for calculating averages, ratios, and custom metrics.</a:t>
            </a:r>
            <a:endParaRPr lang="en-US" sz="2000" dirty="0">
              <a:latin typeface="Cambria Math" panose="02040503050406030204" pitchFamily="18" charset="0"/>
              <a:ea typeface="Cambria Math" panose="02040503050406030204" pitchFamily="18" charset="0"/>
            </a:endParaRPr>
          </a:p>
        </p:txBody>
      </p:sp>
      <p:sp>
        <p:nvSpPr>
          <p:cNvPr id="15" name="Text 13"/>
          <p:cNvSpPr/>
          <p:nvPr/>
        </p:nvSpPr>
        <p:spPr>
          <a:xfrm>
            <a:off x="789503" y="5342692"/>
            <a:ext cx="225504" cy="281940"/>
          </a:xfrm>
          <a:prstGeom prst="rect">
            <a:avLst/>
          </a:prstGeom>
          <a:noFill/>
          <a:ln/>
        </p:spPr>
        <p:txBody>
          <a:bodyPr wrap="none" lIns="0" tIns="0" rIns="0" bIns="0" rtlCol="0" anchor="t"/>
          <a:lstStyle/>
          <a:p>
            <a:pPr marL="0" indent="0" algn="l">
              <a:lnSpc>
                <a:spcPts val="2800"/>
              </a:lnSpc>
              <a:buNone/>
            </a:pPr>
            <a:r>
              <a:rPr lang="en-US" sz="1750" b="1" dirty="0">
                <a:latin typeface="Bookman Old Style" panose="02050604050505020204" pitchFamily="18" charset="0"/>
                <a:ea typeface="Corben Light" pitchFamily="34" charset="-122"/>
                <a:cs typeface="Corben Light" pitchFamily="34" charset="-120"/>
              </a:rPr>
              <a:t>04</a:t>
            </a:r>
            <a:endParaRPr lang="en-US" sz="1750" b="1" dirty="0">
              <a:latin typeface="Bookman Old Style" panose="02050604050505020204" pitchFamily="18" charset="0"/>
            </a:endParaRPr>
          </a:p>
        </p:txBody>
      </p:sp>
      <p:sp>
        <p:nvSpPr>
          <p:cNvPr id="16" name="Shape 14"/>
          <p:cNvSpPr/>
          <p:nvPr/>
        </p:nvSpPr>
        <p:spPr>
          <a:xfrm>
            <a:off x="789503" y="5695474"/>
            <a:ext cx="6412944" cy="30480"/>
          </a:xfrm>
          <a:prstGeom prst="rect">
            <a:avLst/>
          </a:prstGeom>
          <a:gradFill>
            <a:gsLst>
              <a:gs pos="62587">
                <a:srgbClr val="94EBD3"/>
              </a:gs>
              <a:gs pos="54390">
                <a:srgbClr val="A0EDD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17" name="Text 15"/>
          <p:cNvSpPr/>
          <p:nvPr/>
        </p:nvSpPr>
        <p:spPr>
          <a:xfrm>
            <a:off x="789503" y="5869186"/>
            <a:ext cx="4588193" cy="352425"/>
          </a:xfrm>
          <a:prstGeom prst="rect">
            <a:avLst/>
          </a:prstGeom>
          <a:noFill/>
          <a:ln/>
        </p:spPr>
        <p:txBody>
          <a:bodyPr wrap="none" lIns="0" tIns="0" rIns="0" bIns="0" rtlCol="0" anchor="t"/>
          <a:lstStyle/>
          <a:p>
            <a:pPr marL="0" indent="0" algn="l">
              <a:lnSpc>
                <a:spcPts val="2750"/>
              </a:lnSpc>
              <a:buNone/>
            </a:pPr>
            <a:r>
              <a:rPr lang="en-US" sz="2400" b="1" dirty="0">
                <a:latin typeface="Cambria Math" panose="02040503050406030204" pitchFamily="18" charset="0"/>
                <a:ea typeface="Cambria Math" panose="02040503050406030204" pitchFamily="18" charset="0"/>
                <a:cs typeface="Corben" pitchFamily="34" charset="-120"/>
              </a:rPr>
              <a:t>Dashboard Design &amp; Visualization</a:t>
            </a:r>
            <a:endParaRPr lang="en-US" sz="2400" b="1" dirty="0">
              <a:latin typeface="Cambria Math" panose="02040503050406030204" pitchFamily="18" charset="0"/>
              <a:ea typeface="Cambria Math" panose="02040503050406030204" pitchFamily="18" charset="0"/>
            </a:endParaRPr>
          </a:p>
        </p:txBody>
      </p:sp>
      <p:sp>
        <p:nvSpPr>
          <p:cNvPr id="18" name="Text 16"/>
          <p:cNvSpPr/>
          <p:nvPr/>
        </p:nvSpPr>
        <p:spPr>
          <a:xfrm>
            <a:off x="745945" y="6342199"/>
            <a:ext cx="6412944" cy="1082993"/>
          </a:xfrm>
          <a:prstGeom prst="rect">
            <a:avLst/>
          </a:prstGeom>
          <a:noFill/>
          <a:ln/>
        </p:spPr>
        <p:txBody>
          <a:bodyPr wrap="square" lIns="0" tIns="0" rIns="0" bIns="0" rtlCol="0" anchor="t"/>
          <a:lstStyle/>
          <a:p>
            <a:pPr marL="0" indent="0" algn="l">
              <a:lnSpc>
                <a:spcPts val="2800"/>
              </a:lnSpc>
              <a:buNone/>
            </a:pPr>
            <a:r>
              <a:rPr lang="en-US" sz="2000" dirty="0">
                <a:latin typeface="Cambria Math" panose="02040503050406030204" pitchFamily="18" charset="0"/>
                <a:ea typeface="Cambria Math" panose="02040503050406030204" pitchFamily="18" charset="0"/>
                <a:cs typeface="Nobile" pitchFamily="34" charset="-120"/>
              </a:rPr>
              <a:t>Created seven comprehensive dashboards featuring charts, slicers, KPIs, and interactive filters with consistent theme and professional layout design</a:t>
            </a:r>
            <a:r>
              <a:rPr lang="en-US" sz="1750" dirty="0">
                <a:solidFill>
                  <a:srgbClr val="404155"/>
                </a:solidFill>
                <a:latin typeface="Nobile" pitchFamily="34" charset="0"/>
                <a:ea typeface="Nobile" pitchFamily="34" charset="-122"/>
                <a:cs typeface="Nobile" pitchFamily="34" charset="-120"/>
              </a:rPr>
              <a:t>.</a:t>
            </a:r>
            <a:endParaRPr lang="en-US" sz="1750" dirty="0"/>
          </a:p>
        </p:txBody>
      </p:sp>
      <p:sp>
        <p:nvSpPr>
          <p:cNvPr id="19" name="Text 17"/>
          <p:cNvSpPr/>
          <p:nvPr/>
        </p:nvSpPr>
        <p:spPr>
          <a:xfrm>
            <a:off x="7540704" y="5325159"/>
            <a:ext cx="225504" cy="281940"/>
          </a:xfrm>
          <a:prstGeom prst="rect">
            <a:avLst/>
          </a:prstGeom>
          <a:noFill/>
          <a:ln/>
        </p:spPr>
        <p:txBody>
          <a:bodyPr wrap="none" lIns="0" tIns="0" rIns="0" bIns="0" rtlCol="0" anchor="t"/>
          <a:lstStyle/>
          <a:p>
            <a:pPr marL="0" indent="0" algn="l">
              <a:lnSpc>
                <a:spcPts val="2800"/>
              </a:lnSpc>
              <a:buNone/>
            </a:pPr>
            <a:r>
              <a:rPr lang="en-US" sz="1750" b="1" dirty="0">
                <a:latin typeface="Bookman Old Style" panose="02050604050505020204" pitchFamily="18" charset="0"/>
                <a:ea typeface="Corben Light" pitchFamily="34" charset="-122"/>
                <a:cs typeface="Corben Light" pitchFamily="34" charset="-120"/>
              </a:rPr>
              <a:t>05</a:t>
            </a:r>
            <a:endParaRPr lang="en-US" sz="1750" b="1" dirty="0">
              <a:latin typeface="Bookman Old Style" panose="02050604050505020204" pitchFamily="18" charset="0"/>
            </a:endParaRPr>
          </a:p>
        </p:txBody>
      </p:sp>
      <p:sp>
        <p:nvSpPr>
          <p:cNvPr id="20" name="Shape 18"/>
          <p:cNvSpPr/>
          <p:nvPr/>
        </p:nvSpPr>
        <p:spPr>
          <a:xfrm>
            <a:off x="7427952" y="5695474"/>
            <a:ext cx="6412944" cy="3048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21" name="Text 19"/>
          <p:cNvSpPr/>
          <p:nvPr/>
        </p:nvSpPr>
        <p:spPr>
          <a:xfrm>
            <a:off x="7427952" y="5869186"/>
            <a:ext cx="3359348" cy="352425"/>
          </a:xfrm>
          <a:prstGeom prst="rect">
            <a:avLst/>
          </a:prstGeom>
          <a:noFill/>
          <a:ln/>
        </p:spPr>
        <p:txBody>
          <a:bodyPr wrap="none" lIns="0" tIns="0" rIns="0" bIns="0" rtlCol="0" anchor="t"/>
          <a:lstStyle/>
          <a:p>
            <a:pPr marL="0" indent="0" algn="l">
              <a:lnSpc>
                <a:spcPts val="2750"/>
              </a:lnSpc>
              <a:buNone/>
            </a:pPr>
            <a:r>
              <a:rPr lang="en-US" sz="2400" b="1" dirty="0">
                <a:latin typeface="Cambria Math" panose="02040503050406030204" pitchFamily="18" charset="0"/>
                <a:ea typeface="Cambria Math" panose="02040503050406030204" pitchFamily="18" charset="0"/>
                <a:cs typeface="Corben" pitchFamily="34" charset="-120"/>
              </a:rPr>
              <a:t>Testing &amp; Documentation</a:t>
            </a:r>
            <a:endParaRPr lang="en-US" sz="2400" b="1" dirty="0">
              <a:latin typeface="Cambria Math" panose="02040503050406030204" pitchFamily="18" charset="0"/>
              <a:ea typeface="Cambria Math" panose="02040503050406030204" pitchFamily="18" charset="0"/>
            </a:endParaRPr>
          </a:p>
        </p:txBody>
      </p:sp>
      <p:sp>
        <p:nvSpPr>
          <p:cNvPr id="22" name="Text 20"/>
          <p:cNvSpPr/>
          <p:nvPr/>
        </p:nvSpPr>
        <p:spPr>
          <a:xfrm>
            <a:off x="7413383" y="6316685"/>
            <a:ext cx="6412944" cy="1082993"/>
          </a:xfrm>
          <a:prstGeom prst="rect">
            <a:avLst/>
          </a:prstGeom>
          <a:noFill/>
          <a:ln/>
        </p:spPr>
        <p:txBody>
          <a:bodyPr wrap="square" lIns="0" tIns="0" rIns="0" bIns="0" rtlCol="0" anchor="t"/>
          <a:lstStyle/>
          <a:p>
            <a:pPr marL="0" indent="0" algn="l">
              <a:lnSpc>
                <a:spcPts val="2800"/>
              </a:lnSpc>
              <a:buNone/>
            </a:pPr>
            <a:r>
              <a:rPr lang="en-US" sz="2000" dirty="0">
                <a:latin typeface="Cambria Math" panose="02040503050406030204" pitchFamily="18" charset="0"/>
                <a:ea typeface="Cambria Math" panose="02040503050406030204" pitchFamily="18" charset="0"/>
                <a:cs typeface="Nobile" pitchFamily="34" charset="-120"/>
              </a:rPr>
              <a:t>Verified all DAX calculations, ensured responsive visual performance across devices, and prepared detailed final report with insights and visual documentation.</a:t>
            </a:r>
            <a:endParaRPr lang="en-US" sz="2000" dirty="0">
              <a:latin typeface="Cambria Math" panose="02040503050406030204" pitchFamily="18" charset="0"/>
              <a:ea typeface="Cambria Math"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5690354" y="408265"/>
            <a:ext cx="3249692" cy="405646"/>
          </a:xfrm>
          <a:prstGeom prst="rect">
            <a:avLst/>
          </a:prstGeom>
          <a:noFill/>
          <a:ln/>
        </p:spPr>
        <p:txBody>
          <a:bodyPr wrap="none" lIns="0" tIns="0" rIns="0" bIns="0" rtlCol="0" anchor="t"/>
          <a:lstStyle/>
          <a:p>
            <a:pPr marL="0" indent="0" algn="ctr">
              <a:lnSpc>
                <a:spcPts val="3150"/>
              </a:lnSpc>
              <a:buNone/>
            </a:pPr>
            <a:r>
              <a:rPr lang="en-US" sz="4400" b="1" dirty="0">
                <a:effectLst>
                  <a:outerShdw blurRad="38100" dist="38100" dir="2700000" algn="tl">
                    <a:srgbClr val="000000">
                      <a:alpha val="43137"/>
                    </a:srgbClr>
                  </a:outerShdw>
                </a:effectLst>
                <a:latin typeface="Bookman Old Style" panose="02050604050505020204" pitchFamily="18" charset="0"/>
                <a:ea typeface="Corben" pitchFamily="34" charset="-122"/>
                <a:cs typeface="Corben" pitchFamily="34" charset="-120"/>
              </a:rPr>
              <a:t>Dashboard Overview</a:t>
            </a:r>
            <a:endParaRPr lang="en-US" sz="4400" b="1" dirty="0">
              <a:effectLst>
                <a:outerShdw blurRad="38100" dist="38100" dir="2700000" algn="tl">
                  <a:srgbClr val="000000">
                    <a:alpha val="43137"/>
                  </a:srgbClr>
                </a:outerShdw>
              </a:effectLst>
              <a:latin typeface="Bookman Old Style" panose="02050604050505020204" pitchFamily="18" charset="0"/>
            </a:endParaRPr>
          </a:p>
        </p:txBody>
      </p:sp>
      <p:sp>
        <p:nvSpPr>
          <p:cNvPr id="3" name="Text 1"/>
          <p:cNvSpPr/>
          <p:nvPr/>
        </p:nvSpPr>
        <p:spPr>
          <a:xfrm>
            <a:off x="699135" y="1008578"/>
            <a:ext cx="5925622" cy="243483"/>
          </a:xfrm>
          <a:prstGeom prst="rect">
            <a:avLst/>
          </a:prstGeom>
          <a:noFill/>
          <a:ln/>
        </p:spPr>
        <p:txBody>
          <a:bodyPr wrap="none" lIns="0" tIns="0" rIns="0" bIns="0" rtlCol="0" anchor="t"/>
          <a:lstStyle/>
          <a:p>
            <a:pPr marL="0" indent="0" algn="l">
              <a:lnSpc>
                <a:spcPts val="1900"/>
              </a:lnSpc>
              <a:buNone/>
            </a:pPr>
            <a:r>
              <a:rPr lang="en-US" sz="2400" b="1" dirty="0">
                <a:latin typeface="Cambria Math" panose="02040503050406030204" pitchFamily="18" charset="0"/>
                <a:ea typeface="Cambria Math" panose="02040503050406030204" pitchFamily="18" charset="0"/>
                <a:cs typeface="Corben" pitchFamily="34" charset="-120"/>
              </a:rPr>
              <a:t>Seven Powerful Dashboards for Comprehensive Food Intelligence</a:t>
            </a:r>
            <a:endParaRPr lang="en-US" sz="2400" b="1" dirty="0">
              <a:latin typeface="Cambria Math" panose="02040503050406030204" pitchFamily="18" charset="0"/>
              <a:ea typeface="Cambria Math" panose="02040503050406030204" pitchFamily="18" charset="0"/>
            </a:endParaRPr>
          </a:p>
        </p:txBody>
      </p:sp>
      <p:sp>
        <p:nvSpPr>
          <p:cNvPr id="4" name="Shape 2"/>
          <p:cNvSpPr/>
          <p:nvPr/>
        </p:nvSpPr>
        <p:spPr>
          <a:xfrm>
            <a:off x="699135" y="1446728"/>
            <a:ext cx="13232130" cy="779026"/>
          </a:xfrm>
          <a:prstGeom prst="roundRect">
            <a:avLst>
              <a:gd name="adj" fmla="val 7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240">
            <a:solidFill>
              <a:schemeClr val="accent1">
                <a:lumMod val="60000"/>
                <a:lumOff val="40000"/>
              </a:schemeClr>
            </a:solidFill>
            <a:prstDash val="solid"/>
          </a:ln>
        </p:spPr>
      </p:sp>
      <p:sp>
        <p:nvSpPr>
          <p:cNvPr id="5" name="Shape 3"/>
          <p:cNvSpPr/>
          <p:nvPr/>
        </p:nvSpPr>
        <p:spPr>
          <a:xfrm>
            <a:off x="751224" y="1469589"/>
            <a:ext cx="519351" cy="748546"/>
          </a:xfrm>
          <a:prstGeom prst="roundRect">
            <a:avLst>
              <a:gd name="adj" fmla="val 6979"/>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endParaRPr lang="en-US" dirty="0"/>
          </a:p>
        </p:txBody>
      </p:sp>
      <p:sp>
        <p:nvSpPr>
          <p:cNvPr id="6" name="Text 4"/>
          <p:cNvSpPr/>
          <p:nvPr/>
        </p:nvSpPr>
        <p:spPr>
          <a:xfrm>
            <a:off x="872847" y="1714500"/>
            <a:ext cx="194667" cy="243364"/>
          </a:xfrm>
          <a:prstGeom prst="rect">
            <a:avLst/>
          </a:prstGeom>
          <a:noFill/>
          <a:ln/>
        </p:spPr>
        <p:txBody>
          <a:bodyPr wrap="none" lIns="0" tIns="0" rIns="0" bIns="0" rtlCol="0" anchor="t"/>
          <a:lstStyle/>
          <a:p>
            <a:pPr marL="0" indent="0" algn="l">
              <a:lnSpc>
                <a:spcPts val="1500"/>
              </a:lnSpc>
              <a:buNone/>
            </a:pPr>
            <a:r>
              <a:rPr lang="en-US" sz="1500" dirty="0">
                <a:solidFill>
                  <a:srgbClr val="404155"/>
                </a:solidFill>
                <a:latin typeface="Bookman Old Style" panose="02050604050505020204" pitchFamily="18" charset="0"/>
                <a:ea typeface="Corben" pitchFamily="34" charset="-122"/>
                <a:cs typeface="Corben" pitchFamily="34" charset="-120"/>
              </a:rPr>
              <a:t>1</a:t>
            </a:r>
            <a:endParaRPr lang="en-US" sz="1500" dirty="0">
              <a:latin typeface="Bookman Old Style" panose="02050604050505020204" pitchFamily="18" charset="0"/>
            </a:endParaRPr>
          </a:p>
        </p:txBody>
      </p:sp>
      <p:sp>
        <p:nvSpPr>
          <p:cNvPr id="7" name="Text 5"/>
          <p:cNvSpPr/>
          <p:nvPr/>
        </p:nvSpPr>
        <p:spPr>
          <a:xfrm>
            <a:off x="1363504" y="1591747"/>
            <a:ext cx="1697474" cy="202763"/>
          </a:xfrm>
          <a:prstGeom prst="rect">
            <a:avLst/>
          </a:prstGeom>
          <a:noFill/>
          <a:ln/>
        </p:spPr>
        <p:txBody>
          <a:bodyPr wrap="none" lIns="0" tIns="0" rIns="0" bIns="0" rtlCol="0" anchor="t"/>
          <a:lstStyle/>
          <a:p>
            <a:pPr marL="0" indent="0" algn="l">
              <a:lnSpc>
                <a:spcPts val="1550"/>
              </a:lnSpc>
              <a:buNone/>
            </a:pPr>
            <a:r>
              <a:rPr lang="en-US" sz="2000" b="1" dirty="0">
                <a:latin typeface="Cambria Math" panose="02040503050406030204" pitchFamily="18" charset="0"/>
                <a:ea typeface="Cambria Math" panose="02040503050406030204" pitchFamily="18" charset="0"/>
                <a:cs typeface="Corben" pitchFamily="34" charset="-120"/>
              </a:rPr>
              <a:t>Demographic Insights</a:t>
            </a:r>
            <a:endParaRPr lang="en-US" sz="2000" b="1" dirty="0">
              <a:latin typeface="Cambria Math" panose="02040503050406030204" pitchFamily="18" charset="0"/>
              <a:ea typeface="Cambria Math" panose="02040503050406030204" pitchFamily="18" charset="0"/>
            </a:endParaRPr>
          </a:p>
        </p:txBody>
      </p:sp>
      <p:sp>
        <p:nvSpPr>
          <p:cNvPr id="8" name="Text 6"/>
          <p:cNvSpPr/>
          <p:nvPr/>
        </p:nvSpPr>
        <p:spPr>
          <a:xfrm>
            <a:off x="1363504" y="1872377"/>
            <a:ext cx="12422743" cy="207764"/>
          </a:xfrm>
          <a:prstGeom prst="rect">
            <a:avLst/>
          </a:prstGeom>
          <a:noFill/>
          <a:ln/>
        </p:spPr>
        <p:txBody>
          <a:bodyPr wrap="none" lIns="0" tIns="0" rIns="0" bIns="0" rtlCol="0" anchor="t"/>
          <a:lstStyle/>
          <a:p>
            <a:pPr marL="0" indent="0" algn="l">
              <a:lnSpc>
                <a:spcPts val="1600"/>
              </a:lnSpc>
              <a:buNone/>
            </a:pPr>
            <a:r>
              <a:rPr lang="en-US" dirty="0">
                <a:latin typeface="Cambria Math" panose="02040503050406030204" pitchFamily="18" charset="0"/>
                <a:ea typeface="Cambria Math" panose="02040503050406030204" pitchFamily="18" charset="0"/>
                <a:cs typeface="Nobile" pitchFamily="34" charset="-120"/>
              </a:rPr>
              <a:t>Analyzes customer segmentation by age, gender, and diet type to identify and understand target consumer groups</a:t>
            </a:r>
            <a:endParaRPr lang="en-US" dirty="0">
              <a:latin typeface="Cambria Math" panose="02040503050406030204" pitchFamily="18" charset="0"/>
              <a:ea typeface="Cambria Math" panose="02040503050406030204" pitchFamily="18" charset="0"/>
            </a:endParaRPr>
          </a:p>
        </p:txBody>
      </p:sp>
      <p:sp>
        <p:nvSpPr>
          <p:cNvPr id="9" name="Shape 7"/>
          <p:cNvSpPr/>
          <p:nvPr/>
        </p:nvSpPr>
        <p:spPr>
          <a:xfrm>
            <a:off x="699135" y="2355533"/>
            <a:ext cx="13232130" cy="779026"/>
          </a:xfrm>
          <a:prstGeom prst="roundRect">
            <a:avLst>
              <a:gd name="adj" fmla="val 7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240">
            <a:solidFill>
              <a:schemeClr val="accent1">
                <a:lumMod val="60000"/>
                <a:lumOff val="40000"/>
              </a:schemeClr>
            </a:solidFill>
            <a:prstDash val="solid"/>
          </a:ln>
        </p:spPr>
      </p:sp>
      <p:sp>
        <p:nvSpPr>
          <p:cNvPr id="10" name="Shape 8"/>
          <p:cNvSpPr/>
          <p:nvPr/>
        </p:nvSpPr>
        <p:spPr>
          <a:xfrm>
            <a:off x="714375" y="2370773"/>
            <a:ext cx="519351" cy="748546"/>
          </a:xfrm>
          <a:prstGeom prst="roundRect">
            <a:avLst>
              <a:gd name="adj" fmla="val 6979"/>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11" name="Text 9"/>
          <p:cNvSpPr/>
          <p:nvPr/>
        </p:nvSpPr>
        <p:spPr>
          <a:xfrm>
            <a:off x="872847" y="2623304"/>
            <a:ext cx="194667" cy="243364"/>
          </a:xfrm>
          <a:prstGeom prst="rect">
            <a:avLst/>
          </a:prstGeom>
          <a:noFill/>
          <a:ln/>
        </p:spPr>
        <p:txBody>
          <a:bodyPr wrap="none" lIns="0" tIns="0" rIns="0" bIns="0" rtlCol="0" anchor="t"/>
          <a:lstStyle/>
          <a:p>
            <a:pPr marL="0" indent="0" algn="l">
              <a:lnSpc>
                <a:spcPts val="1500"/>
              </a:lnSpc>
              <a:buNone/>
            </a:pPr>
            <a:r>
              <a:rPr lang="en-US" sz="1500" dirty="0">
                <a:solidFill>
                  <a:srgbClr val="404155"/>
                </a:solidFill>
                <a:latin typeface="Bookman Old Style" panose="02050604050505020204" pitchFamily="18" charset="0"/>
                <a:ea typeface="Corben" pitchFamily="34" charset="-122"/>
                <a:cs typeface="Corben" pitchFamily="34" charset="-120"/>
              </a:rPr>
              <a:t>2</a:t>
            </a:r>
            <a:endParaRPr lang="en-US" sz="1500" dirty="0">
              <a:latin typeface="Bookman Old Style" panose="02050604050505020204" pitchFamily="18" charset="0"/>
            </a:endParaRPr>
          </a:p>
        </p:txBody>
      </p:sp>
      <p:sp>
        <p:nvSpPr>
          <p:cNvPr id="12" name="Text 10"/>
          <p:cNvSpPr/>
          <p:nvPr/>
        </p:nvSpPr>
        <p:spPr>
          <a:xfrm>
            <a:off x="1363504" y="2500551"/>
            <a:ext cx="2386132" cy="202763"/>
          </a:xfrm>
          <a:prstGeom prst="rect">
            <a:avLst/>
          </a:prstGeom>
          <a:noFill/>
          <a:ln/>
        </p:spPr>
        <p:txBody>
          <a:bodyPr wrap="none" lIns="0" tIns="0" rIns="0" bIns="0" rtlCol="0" anchor="t"/>
          <a:lstStyle/>
          <a:p>
            <a:pPr marL="0" indent="0" algn="l">
              <a:lnSpc>
                <a:spcPts val="1550"/>
              </a:lnSpc>
              <a:buNone/>
            </a:pPr>
            <a:r>
              <a:rPr lang="en-US" sz="2000" b="1" dirty="0">
                <a:latin typeface="Cambria Math" panose="02040503050406030204" pitchFamily="18" charset="0"/>
                <a:ea typeface="Cambria Math" panose="02040503050406030204" pitchFamily="18" charset="0"/>
                <a:cs typeface="Corben" pitchFamily="34" charset="-120"/>
              </a:rPr>
              <a:t>Dietary Preferences &amp; Averages</a:t>
            </a:r>
            <a:endParaRPr lang="en-US" sz="2000" b="1" dirty="0">
              <a:latin typeface="Cambria Math" panose="02040503050406030204" pitchFamily="18" charset="0"/>
              <a:ea typeface="Cambria Math" panose="02040503050406030204" pitchFamily="18" charset="0"/>
            </a:endParaRPr>
          </a:p>
        </p:txBody>
      </p:sp>
      <p:sp>
        <p:nvSpPr>
          <p:cNvPr id="13" name="Text 11"/>
          <p:cNvSpPr/>
          <p:nvPr/>
        </p:nvSpPr>
        <p:spPr>
          <a:xfrm>
            <a:off x="1363504" y="2781181"/>
            <a:ext cx="12422743" cy="207764"/>
          </a:xfrm>
          <a:prstGeom prst="rect">
            <a:avLst/>
          </a:prstGeom>
          <a:noFill/>
          <a:ln/>
        </p:spPr>
        <p:txBody>
          <a:bodyPr wrap="none" lIns="0" tIns="0" rIns="0" bIns="0" rtlCol="0" anchor="t"/>
          <a:lstStyle/>
          <a:p>
            <a:pPr marL="0" indent="0" algn="l">
              <a:lnSpc>
                <a:spcPts val="1600"/>
              </a:lnSpc>
              <a:buNone/>
            </a:pPr>
            <a:r>
              <a:rPr lang="en-US" dirty="0">
                <a:latin typeface="Cambria Math" panose="02040503050406030204" pitchFamily="18" charset="0"/>
                <a:ea typeface="Cambria Math" panose="02040503050406030204" pitchFamily="18" charset="0"/>
                <a:cs typeface="Nobile" pitchFamily="34" charset="-120"/>
              </a:rPr>
              <a:t>Displays detailed nutrient averages and disease prevalence counts based on diet type and gender demographics</a:t>
            </a:r>
            <a:endParaRPr lang="en-US" dirty="0">
              <a:latin typeface="Cambria Math" panose="02040503050406030204" pitchFamily="18" charset="0"/>
              <a:ea typeface="Cambria Math" panose="02040503050406030204" pitchFamily="18" charset="0"/>
            </a:endParaRPr>
          </a:p>
        </p:txBody>
      </p:sp>
      <p:sp>
        <p:nvSpPr>
          <p:cNvPr id="14" name="Shape 12"/>
          <p:cNvSpPr/>
          <p:nvPr/>
        </p:nvSpPr>
        <p:spPr>
          <a:xfrm>
            <a:off x="699135" y="3264337"/>
            <a:ext cx="13232130" cy="779026"/>
          </a:xfrm>
          <a:prstGeom prst="roundRect">
            <a:avLst>
              <a:gd name="adj" fmla="val 7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240">
            <a:solidFill>
              <a:schemeClr val="accent1">
                <a:lumMod val="60000"/>
                <a:lumOff val="40000"/>
              </a:schemeClr>
            </a:solidFill>
            <a:prstDash val="solid"/>
          </a:ln>
        </p:spPr>
      </p:sp>
      <p:sp>
        <p:nvSpPr>
          <p:cNvPr id="15" name="Shape 13"/>
          <p:cNvSpPr/>
          <p:nvPr/>
        </p:nvSpPr>
        <p:spPr>
          <a:xfrm>
            <a:off x="714375" y="3279577"/>
            <a:ext cx="519351" cy="748546"/>
          </a:xfrm>
          <a:prstGeom prst="roundRect">
            <a:avLst>
              <a:gd name="adj" fmla="val 6979"/>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16" name="Text 14"/>
          <p:cNvSpPr/>
          <p:nvPr/>
        </p:nvSpPr>
        <p:spPr>
          <a:xfrm>
            <a:off x="872847" y="3532108"/>
            <a:ext cx="194667" cy="243364"/>
          </a:xfrm>
          <a:prstGeom prst="rect">
            <a:avLst/>
          </a:prstGeom>
          <a:noFill/>
          <a:ln/>
        </p:spPr>
        <p:txBody>
          <a:bodyPr wrap="none" lIns="0" tIns="0" rIns="0" bIns="0" rtlCol="0" anchor="t"/>
          <a:lstStyle/>
          <a:p>
            <a:pPr marL="0" indent="0" algn="l">
              <a:lnSpc>
                <a:spcPts val="1500"/>
              </a:lnSpc>
              <a:buNone/>
            </a:pPr>
            <a:r>
              <a:rPr lang="en-US" sz="1500" dirty="0">
                <a:solidFill>
                  <a:srgbClr val="404155"/>
                </a:solidFill>
                <a:latin typeface="Bookman Old Style" panose="02050604050505020204" pitchFamily="18" charset="0"/>
                <a:ea typeface="Corben" pitchFamily="34" charset="-122"/>
                <a:cs typeface="Corben" pitchFamily="34" charset="-120"/>
              </a:rPr>
              <a:t>3</a:t>
            </a:r>
            <a:endParaRPr lang="en-US" sz="1500" dirty="0">
              <a:latin typeface="Bookman Old Style" panose="02050604050505020204" pitchFamily="18" charset="0"/>
            </a:endParaRPr>
          </a:p>
        </p:txBody>
      </p:sp>
      <p:sp>
        <p:nvSpPr>
          <p:cNvPr id="17" name="Text 15"/>
          <p:cNvSpPr/>
          <p:nvPr/>
        </p:nvSpPr>
        <p:spPr>
          <a:xfrm>
            <a:off x="1363504" y="3409355"/>
            <a:ext cx="1622941" cy="202763"/>
          </a:xfrm>
          <a:prstGeom prst="rect">
            <a:avLst/>
          </a:prstGeom>
          <a:noFill/>
          <a:ln/>
        </p:spPr>
        <p:txBody>
          <a:bodyPr wrap="none" lIns="0" tIns="0" rIns="0" bIns="0" rtlCol="0" anchor="t"/>
          <a:lstStyle/>
          <a:p>
            <a:pPr marL="0" indent="0" algn="l">
              <a:lnSpc>
                <a:spcPts val="1550"/>
              </a:lnSpc>
              <a:buNone/>
            </a:pPr>
            <a:r>
              <a:rPr lang="en-US" sz="2000" b="1" dirty="0">
                <a:latin typeface="Cambria Math" panose="02040503050406030204" pitchFamily="18" charset="0"/>
                <a:ea typeface="Cambria Math" panose="02040503050406030204" pitchFamily="18" charset="0"/>
                <a:cs typeface="Corben" pitchFamily="34" charset="-120"/>
              </a:rPr>
              <a:t>Nutrients &amp; Diseases</a:t>
            </a:r>
            <a:endParaRPr lang="en-US" sz="2000" b="1" dirty="0">
              <a:latin typeface="Cambria Math" panose="02040503050406030204" pitchFamily="18" charset="0"/>
              <a:ea typeface="Cambria Math" panose="02040503050406030204" pitchFamily="18" charset="0"/>
            </a:endParaRPr>
          </a:p>
        </p:txBody>
      </p:sp>
      <p:sp>
        <p:nvSpPr>
          <p:cNvPr id="18" name="Text 16"/>
          <p:cNvSpPr/>
          <p:nvPr/>
        </p:nvSpPr>
        <p:spPr>
          <a:xfrm>
            <a:off x="1363504" y="3689985"/>
            <a:ext cx="12422743" cy="207764"/>
          </a:xfrm>
          <a:prstGeom prst="rect">
            <a:avLst/>
          </a:prstGeom>
          <a:noFill/>
          <a:ln/>
        </p:spPr>
        <p:txBody>
          <a:bodyPr wrap="none" lIns="0" tIns="0" rIns="0" bIns="0" rtlCol="0" anchor="t"/>
          <a:lstStyle/>
          <a:p>
            <a:pPr marL="0" indent="0" algn="l">
              <a:lnSpc>
                <a:spcPts val="1600"/>
              </a:lnSpc>
              <a:buNone/>
            </a:pPr>
            <a:r>
              <a:rPr lang="en-US" dirty="0">
                <a:latin typeface="Cambria Math" panose="02040503050406030204" pitchFamily="18" charset="0"/>
                <a:ea typeface="Cambria Math" panose="02040503050406030204" pitchFamily="18" charset="0"/>
                <a:cs typeface="Nobile" pitchFamily="34" charset="-120"/>
              </a:rPr>
              <a:t>Explores critical links between nutrient intake patterns and health conditions using decomposition tree visualizations</a:t>
            </a:r>
            <a:endParaRPr lang="en-US" dirty="0">
              <a:latin typeface="Cambria Math" panose="02040503050406030204" pitchFamily="18" charset="0"/>
              <a:ea typeface="Cambria Math" panose="02040503050406030204" pitchFamily="18" charset="0"/>
            </a:endParaRPr>
          </a:p>
        </p:txBody>
      </p:sp>
      <p:sp>
        <p:nvSpPr>
          <p:cNvPr id="19" name="Shape 17"/>
          <p:cNvSpPr/>
          <p:nvPr/>
        </p:nvSpPr>
        <p:spPr>
          <a:xfrm>
            <a:off x="699135" y="4173141"/>
            <a:ext cx="13232130" cy="779026"/>
          </a:xfrm>
          <a:prstGeom prst="roundRect">
            <a:avLst>
              <a:gd name="adj" fmla="val 7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240">
            <a:solidFill>
              <a:schemeClr val="accent1">
                <a:lumMod val="60000"/>
                <a:lumOff val="40000"/>
              </a:schemeClr>
            </a:solidFill>
            <a:prstDash val="solid"/>
          </a:ln>
        </p:spPr>
      </p:sp>
      <p:sp>
        <p:nvSpPr>
          <p:cNvPr id="20" name="Shape 18"/>
          <p:cNvSpPr/>
          <p:nvPr/>
        </p:nvSpPr>
        <p:spPr>
          <a:xfrm>
            <a:off x="714375" y="4188381"/>
            <a:ext cx="519351" cy="748546"/>
          </a:xfrm>
          <a:prstGeom prst="roundRect">
            <a:avLst>
              <a:gd name="adj" fmla="val 6979"/>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21" name="Text 19"/>
          <p:cNvSpPr/>
          <p:nvPr/>
        </p:nvSpPr>
        <p:spPr>
          <a:xfrm>
            <a:off x="872847" y="4440912"/>
            <a:ext cx="194667" cy="243364"/>
          </a:xfrm>
          <a:prstGeom prst="rect">
            <a:avLst/>
          </a:prstGeom>
          <a:noFill/>
          <a:ln/>
        </p:spPr>
        <p:txBody>
          <a:bodyPr wrap="none" lIns="0" tIns="0" rIns="0" bIns="0" rtlCol="0" anchor="t"/>
          <a:lstStyle/>
          <a:p>
            <a:pPr marL="0" indent="0" algn="l">
              <a:lnSpc>
                <a:spcPts val="1500"/>
              </a:lnSpc>
              <a:buNone/>
            </a:pPr>
            <a:r>
              <a:rPr lang="en-US" sz="1500" dirty="0">
                <a:solidFill>
                  <a:srgbClr val="404155"/>
                </a:solidFill>
                <a:latin typeface="Bookman Old Style" panose="02050604050505020204" pitchFamily="18" charset="0"/>
                <a:ea typeface="Corben" pitchFamily="34" charset="-122"/>
                <a:cs typeface="Corben" pitchFamily="34" charset="-120"/>
              </a:rPr>
              <a:t>4</a:t>
            </a:r>
            <a:endParaRPr lang="en-US" sz="1500" dirty="0">
              <a:latin typeface="Bookman Old Style" panose="02050604050505020204" pitchFamily="18" charset="0"/>
            </a:endParaRPr>
          </a:p>
        </p:txBody>
      </p:sp>
      <p:sp>
        <p:nvSpPr>
          <p:cNvPr id="22" name="Text 20"/>
          <p:cNvSpPr/>
          <p:nvPr/>
        </p:nvSpPr>
        <p:spPr>
          <a:xfrm>
            <a:off x="1363504" y="4318159"/>
            <a:ext cx="2406729" cy="202763"/>
          </a:xfrm>
          <a:prstGeom prst="rect">
            <a:avLst/>
          </a:prstGeom>
          <a:noFill/>
          <a:ln/>
        </p:spPr>
        <p:txBody>
          <a:bodyPr wrap="none" lIns="0" tIns="0" rIns="0" bIns="0" rtlCol="0" anchor="t"/>
          <a:lstStyle/>
          <a:p>
            <a:pPr marL="0" indent="0" algn="l">
              <a:lnSpc>
                <a:spcPts val="1550"/>
              </a:lnSpc>
              <a:buNone/>
            </a:pPr>
            <a:r>
              <a:rPr lang="en-US" sz="2000" b="1" dirty="0">
                <a:latin typeface="Cambria Math" panose="02040503050406030204" pitchFamily="18" charset="0"/>
                <a:ea typeface="Cambria Math" panose="02040503050406030204" pitchFamily="18" charset="0"/>
                <a:cs typeface="Corben" pitchFamily="34" charset="-120"/>
              </a:rPr>
              <a:t>Breakfast Suggestions Analysis</a:t>
            </a:r>
            <a:endParaRPr lang="en-US" sz="2000" b="1" dirty="0">
              <a:latin typeface="Cambria Math" panose="02040503050406030204" pitchFamily="18" charset="0"/>
              <a:ea typeface="Cambria Math" panose="02040503050406030204" pitchFamily="18" charset="0"/>
            </a:endParaRPr>
          </a:p>
        </p:txBody>
      </p:sp>
      <p:sp>
        <p:nvSpPr>
          <p:cNvPr id="23" name="Text 21"/>
          <p:cNvSpPr/>
          <p:nvPr/>
        </p:nvSpPr>
        <p:spPr>
          <a:xfrm>
            <a:off x="1363504" y="4598789"/>
            <a:ext cx="12422743" cy="207764"/>
          </a:xfrm>
          <a:prstGeom prst="rect">
            <a:avLst/>
          </a:prstGeom>
          <a:noFill/>
          <a:ln/>
        </p:spPr>
        <p:txBody>
          <a:bodyPr wrap="none" lIns="0" tIns="0" rIns="0" bIns="0" rtlCol="0" anchor="t"/>
          <a:lstStyle/>
          <a:p>
            <a:pPr marL="0" indent="0" algn="l">
              <a:lnSpc>
                <a:spcPts val="1600"/>
              </a:lnSpc>
              <a:buNone/>
            </a:pPr>
            <a:r>
              <a:rPr lang="en-US" dirty="0">
                <a:latin typeface="Cambria Math" panose="02040503050406030204" pitchFamily="18" charset="0"/>
                <a:ea typeface="Cambria Math" panose="02040503050406030204" pitchFamily="18" charset="0"/>
                <a:cs typeface="Nobile" pitchFamily="34" charset="-120"/>
              </a:rPr>
              <a:t>Evaluates popular breakfast items with comprehensive price comparisons, nutrient values, and customer satisfaction ratings</a:t>
            </a:r>
            <a:endParaRPr lang="en-US" dirty="0">
              <a:latin typeface="Cambria Math" panose="02040503050406030204" pitchFamily="18" charset="0"/>
              <a:ea typeface="Cambria Math" panose="02040503050406030204" pitchFamily="18" charset="0"/>
            </a:endParaRPr>
          </a:p>
        </p:txBody>
      </p:sp>
      <p:sp>
        <p:nvSpPr>
          <p:cNvPr id="24" name="Shape 22"/>
          <p:cNvSpPr/>
          <p:nvPr/>
        </p:nvSpPr>
        <p:spPr>
          <a:xfrm>
            <a:off x="699135" y="5081945"/>
            <a:ext cx="13232130" cy="779026"/>
          </a:xfrm>
          <a:prstGeom prst="roundRect">
            <a:avLst>
              <a:gd name="adj" fmla="val 7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240">
            <a:solidFill>
              <a:schemeClr val="accent1">
                <a:lumMod val="60000"/>
                <a:lumOff val="40000"/>
              </a:schemeClr>
            </a:solidFill>
            <a:prstDash val="solid"/>
          </a:ln>
        </p:spPr>
      </p:sp>
      <p:sp>
        <p:nvSpPr>
          <p:cNvPr id="25" name="Shape 23"/>
          <p:cNvSpPr/>
          <p:nvPr/>
        </p:nvSpPr>
        <p:spPr>
          <a:xfrm>
            <a:off x="714375" y="5097185"/>
            <a:ext cx="519351" cy="748546"/>
          </a:xfrm>
          <a:prstGeom prst="roundRect">
            <a:avLst>
              <a:gd name="adj" fmla="val 6979"/>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26" name="Text 24"/>
          <p:cNvSpPr/>
          <p:nvPr/>
        </p:nvSpPr>
        <p:spPr>
          <a:xfrm>
            <a:off x="872847" y="5349716"/>
            <a:ext cx="194667" cy="243364"/>
          </a:xfrm>
          <a:prstGeom prst="rect">
            <a:avLst/>
          </a:prstGeom>
          <a:noFill/>
          <a:ln/>
        </p:spPr>
        <p:txBody>
          <a:bodyPr wrap="none" lIns="0" tIns="0" rIns="0" bIns="0" rtlCol="0" anchor="t"/>
          <a:lstStyle/>
          <a:p>
            <a:pPr marL="0" indent="0" algn="l">
              <a:lnSpc>
                <a:spcPts val="1500"/>
              </a:lnSpc>
              <a:buNone/>
            </a:pPr>
            <a:r>
              <a:rPr lang="en-US" sz="1500" dirty="0">
                <a:solidFill>
                  <a:srgbClr val="404155"/>
                </a:solidFill>
                <a:latin typeface="Bookman Old Style" panose="02050604050505020204" pitchFamily="18" charset="0"/>
                <a:ea typeface="Corben" pitchFamily="34" charset="-122"/>
                <a:cs typeface="Corben" pitchFamily="34" charset="-120"/>
              </a:rPr>
              <a:t>5</a:t>
            </a:r>
            <a:endParaRPr lang="en-US" sz="1500" dirty="0">
              <a:latin typeface="Bookman Old Style" panose="02050604050505020204" pitchFamily="18" charset="0"/>
            </a:endParaRPr>
          </a:p>
        </p:txBody>
      </p:sp>
      <p:sp>
        <p:nvSpPr>
          <p:cNvPr id="27" name="Text 25"/>
          <p:cNvSpPr/>
          <p:nvPr/>
        </p:nvSpPr>
        <p:spPr>
          <a:xfrm>
            <a:off x="1363504" y="5226963"/>
            <a:ext cx="2129671" cy="202763"/>
          </a:xfrm>
          <a:prstGeom prst="rect">
            <a:avLst/>
          </a:prstGeom>
          <a:noFill/>
          <a:ln/>
        </p:spPr>
        <p:txBody>
          <a:bodyPr wrap="none" lIns="0" tIns="0" rIns="0" bIns="0" rtlCol="0" anchor="t"/>
          <a:lstStyle/>
          <a:p>
            <a:pPr marL="0" indent="0" algn="l">
              <a:lnSpc>
                <a:spcPts val="1550"/>
              </a:lnSpc>
              <a:buNone/>
            </a:pPr>
            <a:r>
              <a:rPr lang="en-US" sz="2000" b="1" dirty="0">
                <a:latin typeface="Cambria Math" panose="02040503050406030204" pitchFamily="18" charset="0"/>
                <a:ea typeface="Cambria Math" panose="02040503050406030204" pitchFamily="18" charset="0"/>
                <a:cs typeface="Corben" pitchFamily="34" charset="-120"/>
              </a:rPr>
              <a:t>Lifestyle &amp; Nutrition Impact</a:t>
            </a:r>
            <a:endParaRPr lang="en-US" sz="2000" b="1" dirty="0">
              <a:latin typeface="Cambria Math" panose="02040503050406030204" pitchFamily="18" charset="0"/>
              <a:ea typeface="Cambria Math" panose="02040503050406030204" pitchFamily="18" charset="0"/>
            </a:endParaRPr>
          </a:p>
        </p:txBody>
      </p:sp>
      <p:sp>
        <p:nvSpPr>
          <p:cNvPr id="28" name="Text 26"/>
          <p:cNvSpPr/>
          <p:nvPr/>
        </p:nvSpPr>
        <p:spPr>
          <a:xfrm>
            <a:off x="1363504" y="5507593"/>
            <a:ext cx="12422743" cy="207764"/>
          </a:xfrm>
          <a:prstGeom prst="rect">
            <a:avLst/>
          </a:prstGeom>
          <a:noFill/>
          <a:ln/>
        </p:spPr>
        <p:txBody>
          <a:bodyPr wrap="none" lIns="0" tIns="0" rIns="0" bIns="0" rtlCol="0" anchor="t"/>
          <a:lstStyle/>
          <a:p>
            <a:pPr marL="0" indent="0" algn="l">
              <a:lnSpc>
                <a:spcPts val="1600"/>
              </a:lnSpc>
              <a:buNone/>
            </a:pPr>
            <a:r>
              <a:rPr lang="en-US" dirty="0">
                <a:latin typeface="Cambria Math" panose="02040503050406030204" pitchFamily="18" charset="0"/>
                <a:ea typeface="Cambria Math" panose="02040503050406030204" pitchFamily="18" charset="0"/>
                <a:cs typeface="Nobile" pitchFamily="34" charset="-120"/>
              </a:rPr>
              <a:t>Studies calorie balance, BMI trends, and activity level impact on achieving personal nutrition goals</a:t>
            </a:r>
            <a:endParaRPr lang="en-US" dirty="0">
              <a:latin typeface="Cambria Math" panose="02040503050406030204" pitchFamily="18" charset="0"/>
              <a:ea typeface="Cambria Math" panose="02040503050406030204" pitchFamily="18" charset="0"/>
            </a:endParaRPr>
          </a:p>
        </p:txBody>
      </p:sp>
      <p:sp>
        <p:nvSpPr>
          <p:cNvPr id="29" name="Shape 27"/>
          <p:cNvSpPr/>
          <p:nvPr/>
        </p:nvSpPr>
        <p:spPr>
          <a:xfrm>
            <a:off x="699135" y="5990749"/>
            <a:ext cx="13232130" cy="779026"/>
          </a:xfrm>
          <a:prstGeom prst="roundRect">
            <a:avLst>
              <a:gd name="adj" fmla="val 7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240">
            <a:solidFill>
              <a:schemeClr val="accent1">
                <a:lumMod val="60000"/>
                <a:lumOff val="40000"/>
              </a:schemeClr>
            </a:solidFill>
            <a:prstDash val="solid"/>
          </a:ln>
        </p:spPr>
      </p:sp>
      <p:sp>
        <p:nvSpPr>
          <p:cNvPr id="30" name="Shape 28"/>
          <p:cNvSpPr/>
          <p:nvPr/>
        </p:nvSpPr>
        <p:spPr>
          <a:xfrm>
            <a:off x="714375" y="6005989"/>
            <a:ext cx="519351" cy="748546"/>
          </a:xfrm>
          <a:prstGeom prst="roundRect">
            <a:avLst>
              <a:gd name="adj" fmla="val 6979"/>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31" name="Text 29"/>
          <p:cNvSpPr/>
          <p:nvPr/>
        </p:nvSpPr>
        <p:spPr>
          <a:xfrm>
            <a:off x="872847" y="6294715"/>
            <a:ext cx="180999" cy="24336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lIns="0" tIns="0" rIns="0" bIns="0" rtlCol="0" anchor="t"/>
          <a:lstStyle/>
          <a:p>
            <a:pPr marL="0" indent="0" algn="l">
              <a:lnSpc>
                <a:spcPts val="1500"/>
              </a:lnSpc>
              <a:buNone/>
            </a:pPr>
            <a:r>
              <a:rPr lang="en-US" sz="1500" dirty="0">
                <a:solidFill>
                  <a:srgbClr val="404155"/>
                </a:solidFill>
                <a:latin typeface="Bookman Old Style" panose="02050604050505020204" pitchFamily="18" charset="0"/>
                <a:ea typeface="Corben" pitchFamily="34" charset="-122"/>
                <a:cs typeface="Corben" pitchFamily="34" charset="-120"/>
              </a:rPr>
              <a:t>6</a:t>
            </a:r>
            <a:endParaRPr lang="en-US" sz="1500" dirty="0">
              <a:latin typeface="Bookman Old Style" panose="02050604050505020204" pitchFamily="18" charset="0"/>
            </a:endParaRPr>
          </a:p>
        </p:txBody>
      </p:sp>
      <p:sp>
        <p:nvSpPr>
          <p:cNvPr id="32" name="Text 30"/>
          <p:cNvSpPr/>
          <p:nvPr/>
        </p:nvSpPr>
        <p:spPr>
          <a:xfrm>
            <a:off x="1363504" y="6135767"/>
            <a:ext cx="2085499" cy="202763"/>
          </a:xfrm>
          <a:prstGeom prst="rect">
            <a:avLst/>
          </a:prstGeom>
          <a:noFill/>
          <a:ln/>
        </p:spPr>
        <p:txBody>
          <a:bodyPr wrap="none" lIns="0" tIns="0" rIns="0" bIns="0" rtlCol="0" anchor="t"/>
          <a:lstStyle/>
          <a:p>
            <a:pPr marL="0" indent="0" algn="l">
              <a:lnSpc>
                <a:spcPts val="1550"/>
              </a:lnSpc>
              <a:buNone/>
            </a:pPr>
            <a:r>
              <a:rPr lang="en-US" sz="2000" b="1" dirty="0">
                <a:latin typeface="Cambria Math" panose="02040503050406030204" pitchFamily="18" charset="0"/>
                <a:ea typeface="Cambria Math" panose="02040503050406030204" pitchFamily="18" charset="0"/>
                <a:cs typeface="Corben" pitchFamily="34" charset="-120"/>
              </a:rPr>
              <a:t>Nutrition &amp; Health Insights</a:t>
            </a:r>
            <a:endParaRPr lang="en-US" sz="2000" b="1" dirty="0">
              <a:latin typeface="Cambria Math" panose="02040503050406030204" pitchFamily="18" charset="0"/>
              <a:ea typeface="Cambria Math" panose="02040503050406030204" pitchFamily="18" charset="0"/>
            </a:endParaRPr>
          </a:p>
        </p:txBody>
      </p:sp>
      <p:sp>
        <p:nvSpPr>
          <p:cNvPr id="33" name="Text 31"/>
          <p:cNvSpPr/>
          <p:nvPr/>
        </p:nvSpPr>
        <p:spPr>
          <a:xfrm>
            <a:off x="1363504" y="6416397"/>
            <a:ext cx="12422743" cy="207764"/>
          </a:xfrm>
          <a:prstGeom prst="rect">
            <a:avLst/>
          </a:prstGeom>
          <a:noFill/>
          <a:ln/>
        </p:spPr>
        <p:txBody>
          <a:bodyPr wrap="none" lIns="0" tIns="0" rIns="0" bIns="0" rtlCol="0" anchor="t"/>
          <a:lstStyle/>
          <a:p>
            <a:pPr marL="0" indent="0" algn="l">
              <a:lnSpc>
                <a:spcPts val="1600"/>
              </a:lnSpc>
              <a:buNone/>
            </a:pPr>
            <a:r>
              <a:rPr lang="en-US" dirty="0">
                <a:solidFill>
                  <a:srgbClr val="404155"/>
                </a:solidFill>
                <a:latin typeface="Cambria Math" panose="02040503050406030204" pitchFamily="18" charset="0"/>
                <a:ea typeface="Cambria Math" panose="02040503050406030204" pitchFamily="18" charset="0"/>
                <a:cs typeface="Nobile" pitchFamily="34" charset="-120"/>
              </a:rPr>
              <a:t>Highlights gender-based calorie distribution patterns, BMI trends, and key health indicators across populations</a:t>
            </a:r>
            <a:endParaRPr lang="en-US" dirty="0">
              <a:latin typeface="Cambria Math" panose="02040503050406030204" pitchFamily="18" charset="0"/>
              <a:ea typeface="Cambria Math" panose="02040503050406030204" pitchFamily="18" charset="0"/>
            </a:endParaRPr>
          </a:p>
        </p:txBody>
      </p:sp>
      <p:sp>
        <p:nvSpPr>
          <p:cNvPr id="34" name="Shape 32"/>
          <p:cNvSpPr/>
          <p:nvPr/>
        </p:nvSpPr>
        <p:spPr>
          <a:xfrm>
            <a:off x="683895" y="6914793"/>
            <a:ext cx="13232130" cy="779026"/>
          </a:xfrm>
          <a:prstGeom prst="roundRect">
            <a:avLst>
              <a:gd name="adj" fmla="val 7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240">
            <a:solidFill>
              <a:schemeClr val="accent1">
                <a:lumMod val="60000"/>
                <a:lumOff val="40000"/>
              </a:schemeClr>
            </a:solidFill>
            <a:prstDash val="solid"/>
          </a:ln>
        </p:spPr>
      </p:sp>
      <p:sp>
        <p:nvSpPr>
          <p:cNvPr id="35" name="Shape 33"/>
          <p:cNvSpPr/>
          <p:nvPr/>
        </p:nvSpPr>
        <p:spPr>
          <a:xfrm>
            <a:off x="681811" y="6914793"/>
            <a:ext cx="519351" cy="748546"/>
          </a:xfrm>
          <a:prstGeom prst="roundRect">
            <a:avLst>
              <a:gd name="adj" fmla="val 6979"/>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36" name="Text 34"/>
          <p:cNvSpPr/>
          <p:nvPr/>
        </p:nvSpPr>
        <p:spPr>
          <a:xfrm>
            <a:off x="872847" y="7167324"/>
            <a:ext cx="194667" cy="243364"/>
          </a:xfrm>
          <a:prstGeom prst="rect">
            <a:avLst/>
          </a:prstGeom>
          <a:noFill/>
          <a:ln/>
        </p:spPr>
        <p:txBody>
          <a:bodyPr wrap="none" lIns="0" tIns="0" rIns="0" bIns="0" rtlCol="0" anchor="t"/>
          <a:lstStyle/>
          <a:p>
            <a:pPr marL="0" indent="0" algn="l">
              <a:lnSpc>
                <a:spcPts val="1500"/>
              </a:lnSpc>
              <a:buNone/>
            </a:pPr>
            <a:r>
              <a:rPr lang="en-US" sz="1500" dirty="0">
                <a:solidFill>
                  <a:srgbClr val="404155"/>
                </a:solidFill>
                <a:latin typeface="Bookman Old Style" panose="02050604050505020204" pitchFamily="18" charset="0"/>
                <a:ea typeface="Corben" pitchFamily="34" charset="-122"/>
                <a:cs typeface="Corben" pitchFamily="34" charset="-120"/>
              </a:rPr>
              <a:t>7</a:t>
            </a:r>
            <a:endParaRPr lang="en-US" sz="1500" dirty="0">
              <a:latin typeface="Bookman Old Style" panose="02050604050505020204" pitchFamily="18" charset="0"/>
            </a:endParaRPr>
          </a:p>
        </p:txBody>
      </p:sp>
      <p:sp>
        <p:nvSpPr>
          <p:cNvPr id="37" name="Text 35"/>
          <p:cNvSpPr/>
          <p:nvPr/>
        </p:nvSpPr>
        <p:spPr>
          <a:xfrm>
            <a:off x="1363504" y="7044571"/>
            <a:ext cx="1656636" cy="202763"/>
          </a:xfrm>
          <a:prstGeom prst="rect">
            <a:avLst/>
          </a:prstGeom>
          <a:noFill/>
          <a:ln/>
        </p:spPr>
        <p:txBody>
          <a:bodyPr wrap="none" lIns="0" tIns="0" rIns="0" bIns="0" rtlCol="0" anchor="t"/>
          <a:lstStyle/>
          <a:p>
            <a:pPr marL="0" indent="0" algn="l">
              <a:lnSpc>
                <a:spcPts val="1550"/>
              </a:lnSpc>
              <a:buNone/>
            </a:pPr>
            <a:r>
              <a:rPr lang="en-US" sz="2000" b="1" dirty="0">
                <a:latin typeface="Cambria Math" panose="02040503050406030204" pitchFamily="18" charset="0"/>
                <a:ea typeface="Cambria Math" panose="02040503050406030204" pitchFamily="18" charset="0"/>
                <a:cs typeface="Corben" pitchFamily="34" charset="-120"/>
              </a:rPr>
              <a:t>Value &amp; Cost Analysis</a:t>
            </a:r>
            <a:endParaRPr lang="en-US" sz="2000" b="1" dirty="0">
              <a:latin typeface="Cambria Math" panose="02040503050406030204" pitchFamily="18" charset="0"/>
              <a:ea typeface="Cambria Math" panose="02040503050406030204" pitchFamily="18" charset="0"/>
            </a:endParaRPr>
          </a:p>
        </p:txBody>
      </p:sp>
      <p:sp>
        <p:nvSpPr>
          <p:cNvPr id="38" name="Text 36"/>
          <p:cNvSpPr/>
          <p:nvPr/>
        </p:nvSpPr>
        <p:spPr>
          <a:xfrm>
            <a:off x="1392198" y="7289006"/>
            <a:ext cx="12422743" cy="207764"/>
          </a:xfrm>
          <a:prstGeom prst="rect">
            <a:avLst/>
          </a:prstGeom>
          <a:noFill/>
          <a:ln/>
        </p:spPr>
        <p:txBody>
          <a:bodyPr wrap="none" lIns="0" tIns="0" rIns="0" bIns="0" rtlCol="0" anchor="t"/>
          <a:lstStyle/>
          <a:p>
            <a:pPr marL="0" indent="0" algn="l">
              <a:lnSpc>
                <a:spcPts val="1600"/>
              </a:lnSpc>
              <a:buNone/>
            </a:pPr>
            <a:r>
              <a:rPr lang="en-US" dirty="0">
                <a:latin typeface="Cambria Math" panose="02040503050406030204" pitchFamily="18" charset="0"/>
                <a:ea typeface="Cambria Math" panose="02040503050406030204" pitchFamily="18" charset="0"/>
                <a:cs typeface="Nobile" pitchFamily="34" charset="-120"/>
              </a:rPr>
              <a:t>Compares food costs against nutrient density and customer ratings to identify cost-effective, nutritious meal options</a:t>
            </a:r>
            <a:endParaRPr lang="en-US" dirty="0">
              <a:latin typeface="Cambria Math" panose="02040503050406030204" pitchFamily="18" charset="0"/>
              <a:ea typeface="Cambria Math" panose="0204050305040603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4850812" y="573167"/>
            <a:ext cx="5438061" cy="460772"/>
          </a:xfrm>
          <a:prstGeom prst="rect">
            <a:avLst/>
          </a:prstGeom>
          <a:noFill/>
          <a:ln/>
        </p:spPr>
        <p:txBody>
          <a:bodyPr wrap="none" lIns="0" tIns="0" rIns="0" bIns="0" rtlCol="0" anchor="t"/>
          <a:lstStyle/>
          <a:p>
            <a:pPr marL="0" indent="0" algn="ctr">
              <a:lnSpc>
                <a:spcPts val="3600"/>
              </a:lnSpc>
              <a:buNone/>
            </a:pPr>
            <a:r>
              <a:rPr lang="en-US" sz="4400" b="1" dirty="0">
                <a:effectLst>
                  <a:outerShdw blurRad="38100" dist="38100" dir="2700000" algn="tl">
                    <a:srgbClr val="000000">
                      <a:alpha val="43137"/>
                    </a:srgbClr>
                  </a:outerShdw>
                </a:effectLst>
                <a:latin typeface="Bookman Old Style" panose="02050604050505020204" pitchFamily="18" charset="0"/>
                <a:ea typeface="Corben" pitchFamily="34" charset="-122"/>
                <a:cs typeface="Corben" pitchFamily="34" charset="-120"/>
              </a:rPr>
              <a:t>Challenges Faced and Solutions</a:t>
            </a:r>
            <a:endParaRPr lang="en-US" sz="4400" b="1" dirty="0">
              <a:effectLst>
                <a:outerShdw blurRad="38100" dist="38100" dir="2700000" algn="tl">
                  <a:srgbClr val="000000">
                    <a:alpha val="43137"/>
                  </a:srgbClr>
                </a:outerShdw>
              </a:effectLst>
              <a:latin typeface="Bookman Old Style" panose="02050604050505020204" pitchFamily="18" charset="0"/>
            </a:endParaRPr>
          </a:p>
        </p:txBody>
      </p:sp>
      <p:pic>
        <p:nvPicPr>
          <p:cNvPr id="3" name="Image 0" descr="preencoded.png"/>
          <p:cNvPicPr>
            <a:picLocks noChangeAspect="1"/>
          </p:cNvPicPr>
          <p:nvPr/>
        </p:nvPicPr>
        <p:blipFill>
          <a:blip r:embed="rId3">
            <a:alphaModFix amt="17000"/>
          </a:blip>
          <a:stretch>
            <a:fillRect/>
          </a:stretch>
        </p:blipFill>
        <p:spPr>
          <a:xfrm>
            <a:off x="793790" y="1559123"/>
            <a:ext cx="737116" cy="117336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Text 1"/>
          <p:cNvSpPr/>
          <p:nvPr/>
        </p:nvSpPr>
        <p:spPr>
          <a:xfrm>
            <a:off x="1678305" y="1706523"/>
            <a:ext cx="2052399" cy="230386"/>
          </a:xfrm>
          <a:prstGeom prst="rect">
            <a:avLst/>
          </a:prstGeom>
          <a:noFill/>
          <a:ln/>
        </p:spPr>
        <p:txBody>
          <a:bodyPr wrap="none" lIns="0" tIns="0" rIns="0" bIns="0" rtlCol="0" anchor="t"/>
          <a:lstStyle/>
          <a:p>
            <a:pPr marL="0" indent="0" algn="l">
              <a:lnSpc>
                <a:spcPts val="1800"/>
              </a:lnSpc>
              <a:buNone/>
            </a:pPr>
            <a:r>
              <a:rPr lang="en-US" sz="2400" b="1" dirty="0">
                <a:latin typeface="Cambria Math" panose="02040503050406030204" pitchFamily="18" charset="0"/>
                <a:ea typeface="Cambria Math" panose="02040503050406030204" pitchFamily="18" charset="0"/>
                <a:cs typeface="Corben" pitchFamily="34" charset="-120"/>
              </a:rPr>
              <a:t>Data Source Integration</a:t>
            </a:r>
            <a:endParaRPr lang="en-US" sz="2400" b="1" dirty="0">
              <a:latin typeface="Cambria Math" panose="02040503050406030204" pitchFamily="18" charset="0"/>
              <a:ea typeface="Cambria Math" panose="02040503050406030204" pitchFamily="18" charset="0"/>
            </a:endParaRPr>
          </a:p>
        </p:txBody>
      </p:sp>
      <p:sp>
        <p:nvSpPr>
          <p:cNvPr id="5" name="Text 2"/>
          <p:cNvSpPr/>
          <p:nvPr/>
        </p:nvSpPr>
        <p:spPr>
          <a:xfrm>
            <a:off x="1678305" y="2025253"/>
            <a:ext cx="12158305" cy="235744"/>
          </a:xfrm>
          <a:prstGeom prst="rect">
            <a:avLst/>
          </a:prstGeom>
          <a:noFill/>
          <a:ln/>
        </p:spPr>
        <p:txBody>
          <a:bodyPr wrap="none" lIns="0" tIns="0" rIns="0" bIns="0" rtlCol="0" anchor="t"/>
          <a:lstStyle/>
          <a:p>
            <a:pPr marL="0" indent="0" algn="l">
              <a:lnSpc>
                <a:spcPts val="1850"/>
              </a:lnSpc>
              <a:buNone/>
            </a:pPr>
            <a:r>
              <a:rPr lang="en-US" sz="2000" u="sng" dirty="0">
                <a:latin typeface="Cambria Math" panose="02040503050406030204" pitchFamily="18" charset="0"/>
                <a:ea typeface="Cambria Math" panose="02040503050406030204" pitchFamily="18" charset="0"/>
                <a:cs typeface="Nobile" pitchFamily="34" charset="-120"/>
              </a:rPr>
              <a:t>Challenge</a:t>
            </a:r>
            <a:r>
              <a:rPr lang="en-US" sz="2000" dirty="0">
                <a:latin typeface="Cambria Math" panose="02040503050406030204" pitchFamily="18" charset="0"/>
                <a:ea typeface="Cambria Math" panose="02040503050406030204" pitchFamily="18" charset="0"/>
                <a:cs typeface="Nobile" pitchFamily="34" charset="-120"/>
              </a:rPr>
              <a:t>: Import errors due to inconsistent data types across source files</a:t>
            </a:r>
            <a:endParaRPr lang="en-US" sz="2000" dirty="0">
              <a:latin typeface="Cambria Math" panose="02040503050406030204" pitchFamily="18" charset="0"/>
              <a:ea typeface="Cambria Math" panose="02040503050406030204" pitchFamily="18" charset="0"/>
            </a:endParaRPr>
          </a:p>
        </p:txBody>
      </p:sp>
      <p:sp>
        <p:nvSpPr>
          <p:cNvPr id="6" name="Text 3"/>
          <p:cNvSpPr/>
          <p:nvPr/>
        </p:nvSpPr>
        <p:spPr>
          <a:xfrm>
            <a:off x="1678305" y="2349341"/>
            <a:ext cx="12158305" cy="235744"/>
          </a:xfrm>
          <a:prstGeom prst="rect">
            <a:avLst/>
          </a:prstGeom>
          <a:noFill/>
          <a:ln/>
        </p:spPr>
        <p:txBody>
          <a:bodyPr wrap="none" lIns="0" tIns="0" rIns="0" bIns="0" rtlCol="0" anchor="t"/>
          <a:lstStyle/>
          <a:p>
            <a:pPr marL="0" indent="0" algn="l">
              <a:lnSpc>
                <a:spcPts val="1850"/>
              </a:lnSpc>
              <a:buNone/>
            </a:pPr>
            <a:r>
              <a:rPr lang="en-US" sz="2000" u="sng" dirty="0">
                <a:latin typeface="Cambria Math" panose="02040503050406030204" pitchFamily="18" charset="0"/>
                <a:ea typeface="Cambria Math" panose="02040503050406030204" pitchFamily="18" charset="0"/>
                <a:cs typeface="Nobile" pitchFamily="34" charset="-120"/>
              </a:rPr>
              <a:t>Solution</a:t>
            </a:r>
            <a:r>
              <a:rPr lang="en-US" sz="2000" dirty="0">
                <a:latin typeface="Cambria Math" panose="02040503050406030204" pitchFamily="18" charset="0"/>
                <a:ea typeface="Cambria Math" panose="02040503050406030204" pitchFamily="18" charset="0"/>
                <a:cs typeface="Nobile" pitchFamily="34" charset="-120"/>
              </a:rPr>
              <a:t>: Cleaned and reformatted all data using Power Query preprocessing techniques</a:t>
            </a:r>
            <a:endParaRPr lang="en-US" sz="2000" dirty="0">
              <a:latin typeface="Cambria Math" panose="02040503050406030204" pitchFamily="18" charset="0"/>
              <a:ea typeface="Cambria Math" panose="02040503050406030204" pitchFamily="18" charset="0"/>
            </a:endParaRPr>
          </a:p>
        </p:txBody>
      </p:sp>
      <p:pic>
        <p:nvPicPr>
          <p:cNvPr id="7" name="Image 1" descr="preencoded.png"/>
          <p:cNvPicPr>
            <a:picLocks noChangeAspect="1"/>
          </p:cNvPicPr>
          <p:nvPr/>
        </p:nvPicPr>
        <p:blipFill>
          <a:blip r:embed="rId4">
            <a:alphaModFix amt="17000"/>
          </a:blip>
          <a:stretch>
            <a:fillRect/>
          </a:stretch>
        </p:blipFill>
        <p:spPr>
          <a:xfrm>
            <a:off x="793790" y="2732484"/>
            <a:ext cx="737116" cy="117336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8" name="Text 4"/>
          <p:cNvSpPr/>
          <p:nvPr/>
        </p:nvSpPr>
        <p:spPr>
          <a:xfrm>
            <a:off x="1678305" y="2879884"/>
            <a:ext cx="1842968" cy="230386"/>
          </a:xfrm>
          <a:prstGeom prst="rect">
            <a:avLst/>
          </a:prstGeom>
          <a:noFill/>
          <a:ln/>
        </p:spPr>
        <p:txBody>
          <a:bodyPr wrap="none" lIns="0" tIns="0" rIns="0" bIns="0" rtlCol="0" anchor="t"/>
          <a:lstStyle/>
          <a:p>
            <a:pPr marL="0" indent="0" algn="l">
              <a:lnSpc>
                <a:spcPts val="1800"/>
              </a:lnSpc>
              <a:buNone/>
            </a:pPr>
            <a:r>
              <a:rPr lang="en-US" sz="2400" b="1" dirty="0">
                <a:latin typeface="Cambria Math" panose="02040503050406030204" pitchFamily="18" charset="0"/>
                <a:ea typeface="Cambria Math" panose="02040503050406030204" pitchFamily="18" charset="0"/>
                <a:cs typeface="Corben" pitchFamily="34" charset="-120"/>
              </a:rPr>
              <a:t>Data Quality Issues</a:t>
            </a:r>
            <a:endParaRPr lang="en-US" sz="2400" b="1" dirty="0">
              <a:latin typeface="Cambria Math" panose="02040503050406030204" pitchFamily="18" charset="0"/>
              <a:ea typeface="Cambria Math" panose="02040503050406030204" pitchFamily="18" charset="0"/>
            </a:endParaRPr>
          </a:p>
        </p:txBody>
      </p:sp>
      <p:sp>
        <p:nvSpPr>
          <p:cNvPr id="9" name="Text 5"/>
          <p:cNvSpPr/>
          <p:nvPr/>
        </p:nvSpPr>
        <p:spPr>
          <a:xfrm>
            <a:off x="1678305" y="3198614"/>
            <a:ext cx="12158305" cy="235744"/>
          </a:xfrm>
          <a:prstGeom prst="rect">
            <a:avLst/>
          </a:prstGeom>
          <a:noFill/>
          <a:ln/>
        </p:spPr>
        <p:txBody>
          <a:bodyPr wrap="none" lIns="0" tIns="0" rIns="0" bIns="0" rtlCol="0" anchor="t"/>
          <a:lstStyle/>
          <a:p>
            <a:pPr marL="0" indent="0" algn="l">
              <a:lnSpc>
                <a:spcPts val="1850"/>
              </a:lnSpc>
              <a:buNone/>
            </a:pPr>
            <a:r>
              <a:rPr lang="en-US" sz="2000" u="sng" dirty="0">
                <a:latin typeface="Cambria Math" panose="02040503050406030204" pitchFamily="18" charset="0"/>
                <a:ea typeface="Cambria Math" panose="02040503050406030204" pitchFamily="18" charset="0"/>
                <a:cs typeface="Nobile" pitchFamily="34" charset="-120"/>
              </a:rPr>
              <a:t>Challenge</a:t>
            </a:r>
            <a:r>
              <a:rPr lang="en-US" sz="2000" dirty="0">
                <a:latin typeface="Cambria Math" panose="02040503050406030204" pitchFamily="18" charset="0"/>
                <a:ea typeface="Cambria Math" panose="02040503050406030204" pitchFamily="18" charset="0"/>
                <a:cs typeface="Nobile" pitchFamily="34" charset="-120"/>
              </a:rPr>
              <a:t>: Duplicates and non-standard values distorted visualization accuracy</a:t>
            </a:r>
            <a:endParaRPr lang="en-US" sz="2000" dirty="0">
              <a:latin typeface="Cambria Math" panose="02040503050406030204" pitchFamily="18" charset="0"/>
              <a:ea typeface="Cambria Math" panose="02040503050406030204" pitchFamily="18" charset="0"/>
            </a:endParaRPr>
          </a:p>
        </p:txBody>
      </p:sp>
      <p:sp>
        <p:nvSpPr>
          <p:cNvPr id="10" name="Text 6"/>
          <p:cNvSpPr/>
          <p:nvPr/>
        </p:nvSpPr>
        <p:spPr>
          <a:xfrm>
            <a:off x="1678305" y="3522702"/>
            <a:ext cx="12158305" cy="235744"/>
          </a:xfrm>
          <a:prstGeom prst="rect">
            <a:avLst/>
          </a:prstGeom>
          <a:noFill/>
          <a:ln/>
        </p:spPr>
        <p:txBody>
          <a:bodyPr wrap="none" lIns="0" tIns="0" rIns="0" bIns="0" rtlCol="0" anchor="t"/>
          <a:lstStyle/>
          <a:p>
            <a:pPr marL="0" indent="0" algn="l">
              <a:lnSpc>
                <a:spcPts val="1850"/>
              </a:lnSpc>
              <a:buNone/>
            </a:pPr>
            <a:r>
              <a:rPr lang="en-US" sz="2000" u="sng" dirty="0">
                <a:latin typeface="Cambria Math" panose="02040503050406030204" pitchFamily="18" charset="0"/>
                <a:ea typeface="Cambria Math" panose="02040503050406030204" pitchFamily="18" charset="0"/>
                <a:cs typeface="Nobile" pitchFamily="34" charset="-120"/>
              </a:rPr>
              <a:t>Solution</a:t>
            </a:r>
            <a:r>
              <a:rPr lang="en-US" sz="2000" dirty="0">
                <a:latin typeface="Cambria Math" panose="02040503050406030204" pitchFamily="18" charset="0"/>
                <a:ea typeface="Cambria Math" panose="02040503050406030204" pitchFamily="18" charset="0"/>
                <a:cs typeface="Nobile" pitchFamily="34" charset="-120"/>
              </a:rPr>
              <a:t>: Unified category naming conventions and systematically removed blank entries</a:t>
            </a:r>
            <a:endParaRPr lang="en-US" sz="2000" dirty="0">
              <a:latin typeface="Cambria Math" panose="02040503050406030204" pitchFamily="18" charset="0"/>
              <a:ea typeface="Cambria Math" panose="02040503050406030204" pitchFamily="18" charset="0"/>
            </a:endParaRPr>
          </a:p>
        </p:txBody>
      </p:sp>
      <p:pic>
        <p:nvPicPr>
          <p:cNvPr id="11" name="Image 2" descr="preencoded.png"/>
          <p:cNvPicPr>
            <a:picLocks noChangeAspect="1"/>
          </p:cNvPicPr>
          <p:nvPr/>
        </p:nvPicPr>
        <p:blipFill>
          <a:blip r:embed="rId5">
            <a:alphaModFix amt="17000"/>
          </a:blip>
          <a:stretch>
            <a:fillRect/>
          </a:stretch>
        </p:blipFill>
        <p:spPr>
          <a:xfrm>
            <a:off x="793790" y="3905845"/>
            <a:ext cx="737116" cy="117336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2" name="Text 7"/>
          <p:cNvSpPr/>
          <p:nvPr/>
        </p:nvSpPr>
        <p:spPr>
          <a:xfrm>
            <a:off x="1678305" y="4053245"/>
            <a:ext cx="2511028" cy="230386"/>
          </a:xfrm>
          <a:prstGeom prst="rect">
            <a:avLst/>
          </a:prstGeom>
          <a:noFill/>
          <a:ln/>
        </p:spPr>
        <p:txBody>
          <a:bodyPr wrap="none" lIns="0" tIns="0" rIns="0" bIns="0" rtlCol="0" anchor="t"/>
          <a:lstStyle/>
          <a:p>
            <a:pPr marL="0" indent="0" algn="l">
              <a:lnSpc>
                <a:spcPts val="1800"/>
              </a:lnSpc>
              <a:buNone/>
            </a:pPr>
            <a:r>
              <a:rPr lang="en-US" sz="2400" b="1" dirty="0">
                <a:latin typeface="Cambria Math" panose="02040503050406030204" pitchFamily="18" charset="0"/>
                <a:ea typeface="Cambria Math" panose="02040503050406030204" pitchFamily="18" charset="0"/>
                <a:cs typeface="Corben" pitchFamily="34" charset="-120"/>
              </a:rPr>
              <a:t>Data Modeling Relationships</a:t>
            </a:r>
            <a:endParaRPr lang="en-US" sz="2400" b="1" dirty="0">
              <a:latin typeface="Cambria Math" panose="02040503050406030204" pitchFamily="18" charset="0"/>
              <a:ea typeface="Cambria Math" panose="02040503050406030204" pitchFamily="18" charset="0"/>
            </a:endParaRPr>
          </a:p>
        </p:txBody>
      </p:sp>
      <p:sp>
        <p:nvSpPr>
          <p:cNvPr id="13" name="Text 8"/>
          <p:cNvSpPr/>
          <p:nvPr/>
        </p:nvSpPr>
        <p:spPr>
          <a:xfrm>
            <a:off x="1678305" y="4371975"/>
            <a:ext cx="12158305" cy="235744"/>
          </a:xfrm>
          <a:prstGeom prst="rect">
            <a:avLst/>
          </a:prstGeom>
          <a:noFill/>
          <a:ln/>
        </p:spPr>
        <p:txBody>
          <a:bodyPr wrap="none" lIns="0" tIns="0" rIns="0" bIns="0" rtlCol="0" anchor="t"/>
          <a:lstStyle/>
          <a:p>
            <a:pPr marL="0" indent="0" algn="l">
              <a:lnSpc>
                <a:spcPts val="1850"/>
              </a:lnSpc>
              <a:buNone/>
            </a:pPr>
            <a:r>
              <a:rPr lang="en-US" sz="2000" u="sng" dirty="0">
                <a:latin typeface="Cambria Math" panose="02040503050406030204" pitchFamily="18" charset="0"/>
                <a:ea typeface="Cambria Math" panose="02040503050406030204" pitchFamily="18" charset="0"/>
                <a:cs typeface="Nobile" pitchFamily="34" charset="-120"/>
              </a:rPr>
              <a:t>Challenge</a:t>
            </a:r>
            <a:r>
              <a:rPr lang="en-US" sz="2000" dirty="0">
                <a:latin typeface="Cambria Math" panose="02040503050406030204" pitchFamily="18" charset="0"/>
                <a:ea typeface="Cambria Math" panose="02040503050406030204" pitchFamily="18" charset="0"/>
                <a:cs typeface="Nobile" pitchFamily="34" charset="-120"/>
              </a:rPr>
              <a:t>: Circular dependency errors disrupted data model integrity</a:t>
            </a:r>
            <a:endParaRPr lang="en-US" sz="2000" dirty="0">
              <a:latin typeface="Cambria Math" panose="02040503050406030204" pitchFamily="18" charset="0"/>
              <a:ea typeface="Cambria Math" panose="02040503050406030204" pitchFamily="18" charset="0"/>
            </a:endParaRPr>
          </a:p>
        </p:txBody>
      </p:sp>
      <p:sp>
        <p:nvSpPr>
          <p:cNvPr id="14" name="Text 9"/>
          <p:cNvSpPr/>
          <p:nvPr/>
        </p:nvSpPr>
        <p:spPr>
          <a:xfrm>
            <a:off x="1678305" y="4696063"/>
            <a:ext cx="12158305" cy="235744"/>
          </a:xfrm>
          <a:prstGeom prst="rect">
            <a:avLst/>
          </a:prstGeom>
          <a:noFill/>
          <a:ln/>
        </p:spPr>
        <p:txBody>
          <a:bodyPr wrap="none" lIns="0" tIns="0" rIns="0" bIns="0" rtlCol="0" anchor="t"/>
          <a:lstStyle/>
          <a:p>
            <a:pPr marL="0" indent="0" algn="l">
              <a:lnSpc>
                <a:spcPts val="1850"/>
              </a:lnSpc>
              <a:buNone/>
            </a:pPr>
            <a:r>
              <a:rPr lang="en-US" sz="2000" u="sng" dirty="0">
                <a:latin typeface="Cambria Math" panose="02040503050406030204" pitchFamily="18" charset="0"/>
                <a:ea typeface="Cambria Math" panose="02040503050406030204" pitchFamily="18" charset="0"/>
                <a:cs typeface="Nobile" pitchFamily="34" charset="-120"/>
              </a:rPr>
              <a:t>Solution</a:t>
            </a:r>
            <a:r>
              <a:rPr lang="en-US" sz="2000" dirty="0">
                <a:latin typeface="Cambria Math" panose="02040503050406030204" pitchFamily="18" charset="0"/>
                <a:ea typeface="Cambria Math" panose="02040503050406030204" pitchFamily="18" charset="0"/>
                <a:cs typeface="Nobile" pitchFamily="34" charset="-120"/>
              </a:rPr>
              <a:t>: Rebuilt optimized one-to-many relationships with correct primary and foreign keys</a:t>
            </a:r>
            <a:endParaRPr lang="en-US" sz="2000" dirty="0">
              <a:latin typeface="Cambria Math" panose="02040503050406030204" pitchFamily="18" charset="0"/>
              <a:ea typeface="Cambria Math" panose="02040503050406030204" pitchFamily="18" charset="0"/>
            </a:endParaRPr>
          </a:p>
        </p:txBody>
      </p:sp>
      <p:pic>
        <p:nvPicPr>
          <p:cNvPr id="15" name="Image 3" descr="preencoded.png"/>
          <p:cNvPicPr>
            <a:picLocks noChangeAspect="1"/>
          </p:cNvPicPr>
          <p:nvPr/>
        </p:nvPicPr>
        <p:blipFill>
          <a:blip r:embed="rId6">
            <a:alphaModFix amt="17000"/>
          </a:blip>
          <a:stretch>
            <a:fillRect/>
          </a:stretch>
        </p:blipFill>
        <p:spPr>
          <a:xfrm>
            <a:off x="793790" y="5079206"/>
            <a:ext cx="737116" cy="117336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6" name="Text 10"/>
          <p:cNvSpPr/>
          <p:nvPr/>
        </p:nvSpPr>
        <p:spPr>
          <a:xfrm>
            <a:off x="1678305" y="5226606"/>
            <a:ext cx="2144911" cy="230386"/>
          </a:xfrm>
          <a:prstGeom prst="rect">
            <a:avLst/>
          </a:prstGeom>
          <a:noFill/>
          <a:ln/>
        </p:spPr>
        <p:txBody>
          <a:bodyPr wrap="none" lIns="0" tIns="0" rIns="0" bIns="0" rtlCol="0" anchor="t"/>
          <a:lstStyle/>
          <a:p>
            <a:pPr marL="0" indent="0" algn="l">
              <a:lnSpc>
                <a:spcPts val="1800"/>
              </a:lnSpc>
              <a:buNone/>
            </a:pPr>
            <a:r>
              <a:rPr lang="en-US" sz="2400" b="1" dirty="0">
                <a:latin typeface="Cambria Math" panose="02040503050406030204" pitchFamily="18" charset="0"/>
                <a:ea typeface="Cambria Math" panose="02040503050406030204" pitchFamily="18" charset="0"/>
                <a:cs typeface="Corben" pitchFamily="34" charset="-120"/>
              </a:rPr>
              <a:t>Complex DAX Measures</a:t>
            </a:r>
            <a:endParaRPr lang="en-US" sz="2400" b="1" dirty="0">
              <a:latin typeface="Cambria Math" panose="02040503050406030204" pitchFamily="18" charset="0"/>
              <a:ea typeface="Cambria Math" panose="02040503050406030204" pitchFamily="18" charset="0"/>
            </a:endParaRPr>
          </a:p>
        </p:txBody>
      </p:sp>
      <p:sp>
        <p:nvSpPr>
          <p:cNvPr id="17" name="Text 11"/>
          <p:cNvSpPr/>
          <p:nvPr/>
        </p:nvSpPr>
        <p:spPr>
          <a:xfrm>
            <a:off x="1678305" y="5545336"/>
            <a:ext cx="12158305" cy="235744"/>
          </a:xfrm>
          <a:prstGeom prst="rect">
            <a:avLst/>
          </a:prstGeom>
          <a:noFill/>
          <a:ln/>
        </p:spPr>
        <p:txBody>
          <a:bodyPr wrap="none" lIns="0" tIns="0" rIns="0" bIns="0" rtlCol="0" anchor="t"/>
          <a:lstStyle/>
          <a:p>
            <a:pPr marL="0" indent="0" algn="l">
              <a:lnSpc>
                <a:spcPts val="1850"/>
              </a:lnSpc>
              <a:buNone/>
            </a:pPr>
            <a:r>
              <a:rPr lang="en-US" sz="2000" u="sng" dirty="0">
                <a:latin typeface="Cambria Math" panose="02040503050406030204" pitchFamily="18" charset="0"/>
                <a:ea typeface="Cambria Math" panose="02040503050406030204" pitchFamily="18" charset="0"/>
                <a:cs typeface="Nobile" pitchFamily="34" charset="-120"/>
              </a:rPr>
              <a:t>Challenge</a:t>
            </a:r>
            <a:r>
              <a:rPr lang="en-US" sz="2000" dirty="0">
                <a:latin typeface="Cambria Math" panose="02040503050406030204" pitchFamily="18" charset="0"/>
                <a:ea typeface="Cambria Math" panose="02040503050406030204" pitchFamily="18" charset="0"/>
                <a:cs typeface="Nobile" pitchFamily="34" charset="-120"/>
              </a:rPr>
              <a:t>: Difficulty creating accurate and efficient KPI calculations</a:t>
            </a:r>
            <a:endParaRPr lang="en-US" sz="2000" dirty="0">
              <a:latin typeface="Cambria Math" panose="02040503050406030204" pitchFamily="18" charset="0"/>
              <a:ea typeface="Cambria Math" panose="02040503050406030204" pitchFamily="18" charset="0"/>
            </a:endParaRPr>
          </a:p>
        </p:txBody>
      </p:sp>
      <p:sp>
        <p:nvSpPr>
          <p:cNvPr id="18" name="Text 12"/>
          <p:cNvSpPr/>
          <p:nvPr/>
        </p:nvSpPr>
        <p:spPr>
          <a:xfrm>
            <a:off x="1678305" y="5869424"/>
            <a:ext cx="12158305" cy="235744"/>
          </a:xfrm>
          <a:prstGeom prst="rect">
            <a:avLst/>
          </a:prstGeom>
          <a:noFill/>
          <a:ln/>
        </p:spPr>
        <p:txBody>
          <a:bodyPr wrap="none" lIns="0" tIns="0" rIns="0" bIns="0" rtlCol="0" anchor="t"/>
          <a:lstStyle/>
          <a:p>
            <a:pPr marL="0" indent="0" algn="l">
              <a:lnSpc>
                <a:spcPts val="1850"/>
              </a:lnSpc>
              <a:buNone/>
            </a:pPr>
            <a:r>
              <a:rPr lang="en-US" sz="2000" u="sng" dirty="0">
                <a:latin typeface="Cambria Math" panose="02040503050406030204" pitchFamily="18" charset="0"/>
                <a:ea typeface="Cambria Math" panose="02040503050406030204" pitchFamily="18" charset="0"/>
                <a:cs typeface="Nobile" pitchFamily="34" charset="-120"/>
              </a:rPr>
              <a:t>Solution</a:t>
            </a:r>
            <a:r>
              <a:rPr lang="en-US" sz="2000" dirty="0">
                <a:latin typeface="Cambria Math" panose="02040503050406030204" pitchFamily="18" charset="0"/>
                <a:ea typeface="Cambria Math" panose="02040503050406030204" pitchFamily="18" charset="0"/>
                <a:cs typeface="Nobile" pitchFamily="34" charset="-120"/>
              </a:rPr>
              <a:t>: Simplified formulas using modular DAX design patterns and VAR functions for clarity</a:t>
            </a:r>
            <a:endParaRPr lang="en-US" sz="2000" dirty="0">
              <a:latin typeface="Cambria Math" panose="02040503050406030204" pitchFamily="18" charset="0"/>
              <a:ea typeface="Cambria Math" panose="02040503050406030204" pitchFamily="18" charset="0"/>
            </a:endParaRPr>
          </a:p>
        </p:txBody>
      </p:sp>
      <p:pic>
        <p:nvPicPr>
          <p:cNvPr id="19" name="Image 4" descr="preencoded.png"/>
          <p:cNvPicPr>
            <a:picLocks noChangeAspect="1"/>
          </p:cNvPicPr>
          <p:nvPr/>
        </p:nvPicPr>
        <p:blipFill>
          <a:blip r:embed="rId7">
            <a:alphaModFix amt="17000"/>
          </a:blip>
          <a:stretch>
            <a:fillRect/>
          </a:stretch>
        </p:blipFill>
        <p:spPr>
          <a:xfrm>
            <a:off x="793790" y="6252567"/>
            <a:ext cx="737116" cy="117336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0" name="Text 13"/>
          <p:cNvSpPr/>
          <p:nvPr/>
        </p:nvSpPr>
        <p:spPr>
          <a:xfrm>
            <a:off x="1678305" y="6399967"/>
            <a:ext cx="2123123" cy="230386"/>
          </a:xfrm>
          <a:prstGeom prst="rect">
            <a:avLst/>
          </a:prstGeom>
          <a:noFill/>
          <a:ln/>
        </p:spPr>
        <p:txBody>
          <a:bodyPr wrap="none" lIns="0" tIns="0" rIns="0" bIns="0" rtlCol="0" anchor="t"/>
          <a:lstStyle/>
          <a:p>
            <a:pPr marL="0" indent="0" algn="l">
              <a:lnSpc>
                <a:spcPts val="1800"/>
              </a:lnSpc>
              <a:buNone/>
            </a:pPr>
            <a:r>
              <a:rPr lang="en-US" sz="2400" b="1" dirty="0">
                <a:latin typeface="Cambria Math" panose="02040503050406030204" pitchFamily="18" charset="0"/>
                <a:ea typeface="Cambria Math" panose="02040503050406030204" pitchFamily="18" charset="0"/>
                <a:cs typeface="Corben" pitchFamily="34" charset="-120"/>
              </a:rPr>
              <a:t>Dashboard Performance</a:t>
            </a:r>
            <a:endParaRPr lang="en-US" sz="2400" b="1" dirty="0">
              <a:latin typeface="Cambria Math" panose="02040503050406030204" pitchFamily="18" charset="0"/>
              <a:ea typeface="Cambria Math" panose="02040503050406030204" pitchFamily="18" charset="0"/>
            </a:endParaRPr>
          </a:p>
        </p:txBody>
      </p:sp>
      <p:sp>
        <p:nvSpPr>
          <p:cNvPr id="21" name="Text 14"/>
          <p:cNvSpPr/>
          <p:nvPr/>
        </p:nvSpPr>
        <p:spPr>
          <a:xfrm>
            <a:off x="1678305" y="6718697"/>
            <a:ext cx="12158305" cy="235744"/>
          </a:xfrm>
          <a:prstGeom prst="rect">
            <a:avLst/>
          </a:prstGeom>
          <a:noFill/>
          <a:ln/>
        </p:spPr>
        <p:txBody>
          <a:bodyPr wrap="none" lIns="0" tIns="0" rIns="0" bIns="0" rtlCol="0" anchor="t"/>
          <a:lstStyle/>
          <a:p>
            <a:pPr marL="0" indent="0" algn="l">
              <a:lnSpc>
                <a:spcPts val="1850"/>
              </a:lnSpc>
              <a:buNone/>
            </a:pPr>
            <a:r>
              <a:rPr lang="en-US" sz="2000" u="sng" dirty="0">
                <a:latin typeface="Cambria Math" panose="02040503050406030204" pitchFamily="18" charset="0"/>
                <a:ea typeface="Cambria Math" panose="02040503050406030204" pitchFamily="18" charset="0"/>
                <a:cs typeface="Nobile" pitchFamily="34" charset="-120"/>
              </a:rPr>
              <a:t>Challenge</a:t>
            </a:r>
            <a:r>
              <a:rPr lang="en-US" sz="2000" dirty="0">
                <a:latin typeface="Cambria Math" panose="02040503050406030204" pitchFamily="18" charset="0"/>
                <a:ea typeface="Cambria Math" panose="02040503050406030204" pitchFamily="18" charset="0"/>
                <a:cs typeface="Nobile" pitchFamily="34" charset="-120"/>
              </a:rPr>
              <a:t>: Slow load times due to excessive visual complexity</a:t>
            </a:r>
            <a:endParaRPr lang="en-US" sz="2000" dirty="0">
              <a:latin typeface="Cambria Math" panose="02040503050406030204" pitchFamily="18" charset="0"/>
              <a:ea typeface="Cambria Math" panose="02040503050406030204" pitchFamily="18" charset="0"/>
            </a:endParaRPr>
          </a:p>
        </p:txBody>
      </p:sp>
      <p:sp>
        <p:nvSpPr>
          <p:cNvPr id="22" name="Text 15"/>
          <p:cNvSpPr/>
          <p:nvPr/>
        </p:nvSpPr>
        <p:spPr>
          <a:xfrm>
            <a:off x="1678305" y="7042785"/>
            <a:ext cx="12158305" cy="235744"/>
          </a:xfrm>
          <a:prstGeom prst="rect">
            <a:avLst/>
          </a:prstGeom>
          <a:noFill/>
          <a:ln/>
        </p:spPr>
        <p:txBody>
          <a:bodyPr wrap="none" lIns="0" tIns="0" rIns="0" bIns="0" rtlCol="0" anchor="t"/>
          <a:lstStyle/>
          <a:p>
            <a:pPr marL="0" indent="0" algn="l">
              <a:lnSpc>
                <a:spcPts val="1850"/>
              </a:lnSpc>
              <a:buNone/>
            </a:pPr>
            <a:r>
              <a:rPr lang="en-US" sz="2000" u="sng" dirty="0">
                <a:latin typeface="Cambria Math" panose="02040503050406030204" pitchFamily="18" charset="0"/>
                <a:ea typeface="Cambria Math" panose="02040503050406030204" pitchFamily="18" charset="0"/>
                <a:cs typeface="Nobile" pitchFamily="34" charset="-120"/>
              </a:rPr>
              <a:t>Solution</a:t>
            </a:r>
            <a:r>
              <a:rPr lang="en-US" sz="2000" dirty="0">
                <a:latin typeface="Cambria Math" panose="02040503050406030204" pitchFamily="18" charset="0"/>
                <a:ea typeface="Cambria Math" panose="02040503050406030204" pitchFamily="18" charset="0"/>
                <a:cs typeface="Nobile" pitchFamily="34" charset="-120"/>
              </a:rPr>
              <a:t>: Optimized by consolidating visuals and simplifying DAX query structures</a:t>
            </a:r>
            <a:endParaRPr lang="en-US" sz="2000" dirty="0">
              <a:latin typeface="Cambria Math" panose="02040503050406030204" pitchFamily="18" charset="0"/>
              <a:ea typeface="Cambria Math" panose="020405030504060302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2505185" y="861060"/>
            <a:ext cx="8453080" cy="655558"/>
          </a:xfrm>
          <a:prstGeom prst="rect">
            <a:avLst/>
          </a:prstGeom>
          <a:noFill/>
          <a:ln/>
        </p:spPr>
        <p:txBody>
          <a:bodyPr wrap="none" lIns="0" tIns="0" rIns="0" bIns="0" rtlCol="0" anchor="t"/>
          <a:lstStyle/>
          <a:p>
            <a:pPr marL="0" indent="0" algn="ctr">
              <a:lnSpc>
                <a:spcPts val="5150"/>
              </a:lnSpc>
              <a:buNone/>
            </a:pPr>
            <a:r>
              <a:rPr lang="en-US" sz="4400" b="1" dirty="0">
                <a:effectLst>
                  <a:outerShdw blurRad="38100" dist="38100" dir="2700000" algn="tl">
                    <a:srgbClr val="000000">
                      <a:alpha val="43137"/>
                    </a:srgbClr>
                  </a:outerShdw>
                </a:effectLst>
                <a:latin typeface="Bookman Old Style" panose="02050604050505020204" pitchFamily="18" charset="0"/>
                <a:ea typeface="Corben" pitchFamily="34" charset="-122"/>
                <a:cs typeface="Corben" pitchFamily="34" charset="-120"/>
              </a:rPr>
              <a:t>Key Learnings and Skills Acquired</a:t>
            </a:r>
            <a:endParaRPr lang="en-US" sz="4400" b="1" dirty="0">
              <a:effectLst>
                <a:outerShdw blurRad="38100" dist="38100" dir="2700000" algn="tl">
                  <a:srgbClr val="000000">
                    <a:alpha val="43137"/>
                  </a:srgbClr>
                </a:outerShdw>
              </a:effectLst>
              <a:latin typeface="Bookman Old Style" panose="02050604050505020204" pitchFamily="18" charset="0"/>
            </a:endParaRPr>
          </a:p>
        </p:txBody>
      </p:sp>
      <p:sp>
        <p:nvSpPr>
          <p:cNvPr id="3" name="Text 1"/>
          <p:cNvSpPr/>
          <p:nvPr/>
        </p:nvSpPr>
        <p:spPr>
          <a:xfrm>
            <a:off x="734258" y="2088118"/>
            <a:ext cx="3147060" cy="393263"/>
          </a:xfrm>
          <a:prstGeom prst="rect">
            <a:avLst/>
          </a:prstGeom>
          <a:noFill/>
          <a:ln/>
        </p:spPr>
        <p:txBody>
          <a:bodyPr wrap="none" lIns="0" tIns="0" rIns="0" bIns="0" rtlCol="0" anchor="t"/>
          <a:lstStyle/>
          <a:p>
            <a:pPr marL="0" indent="0" algn="ctr">
              <a:lnSpc>
                <a:spcPts val="3050"/>
              </a:lnSpc>
              <a:buNone/>
            </a:pPr>
            <a:r>
              <a:rPr lang="en-US" sz="2800" b="1" dirty="0">
                <a:latin typeface="Cambria Math" panose="02040503050406030204" pitchFamily="18" charset="0"/>
                <a:ea typeface="Cambria Math" panose="02040503050406030204" pitchFamily="18" charset="0"/>
                <a:cs typeface="Corben" pitchFamily="34" charset="-120"/>
              </a:rPr>
              <a:t>Technical Skills</a:t>
            </a:r>
            <a:endParaRPr lang="en-US" sz="2800" b="1" dirty="0">
              <a:latin typeface="Cambria Math" panose="02040503050406030204" pitchFamily="18" charset="0"/>
              <a:ea typeface="Cambria Math" panose="02040503050406030204" pitchFamily="18" charset="0"/>
            </a:endParaRPr>
          </a:p>
        </p:txBody>
      </p:sp>
      <p:sp>
        <p:nvSpPr>
          <p:cNvPr id="4" name="Text 2"/>
          <p:cNvSpPr/>
          <p:nvPr/>
        </p:nvSpPr>
        <p:spPr>
          <a:xfrm>
            <a:off x="734257" y="2691170"/>
            <a:ext cx="6416163" cy="671274"/>
          </a:xfrm>
          <a:prstGeom prst="rect">
            <a:avLst/>
          </a:prstGeom>
          <a:noFill/>
          <a:ln/>
        </p:spPr>
        <p:txBody>
          <a:bodyPr wrap="square" lIns="0" tIns="0" rIns="0" bIns="0" rtlCol="0" anchor="t"/>
          <a:lstStyle/>
          <a:p>
            <a:pPr marL="342900" indent="-342900" algn="l">
              <a:lnSpc>
                <a:spcPts val="2600"/>
              </a:lnSpc>
              <a:buSzPct val="100000"/>
              <a:buChar char="•"/>
            </a:pPr>
            <a:r>
              <a:rPr lang="en-US" sz="2000" dirty="0">
                <a:latin typeface="Cambria Math" panose="02040503050406030204" pitchFamily="18" charset="0"/>
                <a:ea typeface="Cambria Math" panose="02040503050406030204" pitchFamily="18" charset="0"/>
                <a:cs typeface="Nobile" pitchFamily="34" charset="-120"/>
              </a:rPr>
              <a:t>Developed proficiency in Power BI Desktop for building analytical dashboards and comprehensive reports</a:t>
            </a:r>
            <a:endParaRPr lang="en-US" sz="2000" dirty="0">
              <a:latin typeface="Cambria Math" panose="02040503050406030204" pitchFamily="18" charset="0"/>
              <a:ea typeface="Cambria Math" panose="02040503050406030204" pitchFamily="18" charset="0"/>
            </a:endParaRPr>
          </a:p>
        </p:txBody>
      </p:sp>
      <p:sp>
        <p:nvSpPr>
          <p:cNvPr id="5" name="Text 3"/>
          <p:cNvSpPr/>
          <p:nvPr/>
        </p:nvSpPr>
        <p:spPr>
          <a:xfrm>
            <a:off x="734258" y="3435787"/>
            <a:ext cx="6325076" cy="671274"/>
          </a:xfrm>
          <a:prstGeom prst="rect">
            <a:avLst/>
          </a:prstGeom>
          <a:noFill/>
          <a:ln/>
        </p:spPr>
        <p:txBody>
          <a:bodyPr wrap="square" lIns="0" tIns="0" rIns="0" bIns="0" rtlCol="0" anchor="t"/>
          <a:lstStyle/>
          <a:p>
            <a:pPr marL="342900" indent="-342900" algn="l">
              <a:lnSpc>
                <a:spcPts val="2600"/>
              </a:lnSpc>
              <a:buSzPct val="100000"/>
              <a:buChar char="•"/>
            </a:pPr>
            <a:r>
              <a:rPr lang="en-US" sz="2000" dirty="0">
                <a:latin typeface="Cambria Math" panose="02040503050406030204" pitchFamily="18" charset="0"/>
                <a:ea typeface="Cambria Math" panose="02040503050406030204" pitchFamily="18" charset="0"/>
                <a:cs typeface="Nobile" pitchFamily="34" charset="-120"/>
              </a:rPr>
              <a:t>Mastered data cleaning and transformation using Power Query Editor for efficient data preparation</a:t>
            </a:r>
            <a:endParaRPr lang="en-US" sz="2000" dirty="0">
              <a:latin typeface="Cambria Math" panose="02040503050406030204" pitchFamily="18" charset="0"/>
              <a:ea typeface="Cambria Math" panose="02040503050406030204" pitchFamily="18" charset="0"/>
            </a:endParaRPr>
          </a:p>
        </p:txBody>
      </p:sp>
      <p:sp>
        <p:nvSpPr>
          <p:cNvPr id="6" name="Text 4"/>
          <p:cNvSpPr/>
          <p:nvPr/>
        </p:nvSpPr>
        <p:spPr>
          <a:xfrm>
            <a:off x="734258" y="4180403"/>
            <a:ext cx="6325076" cy="671274"/>
          </a:xfrm>
          <a:prstGeom prst="rect">
            <a:avLst/>
          </a:prstGeom>
          <a:noFill/>
          <a:ln/>
        </p:spPr>
        <p:txBody>
          <a:bodyPr wrap="square" lIns="0" tIns="0" rIns="0" bIns="0" rtlCol="0" anchor="t"/>
          <a:lstStyle/>
          <a:p>
            <a:pPr marL="342900" indent="-342900" algn="l">
              <a:lnSpc>
                <a:spcPts val="2600"/>
              </a:lnSpc>
              <a:buSzPct val="100000"/>
              <a:buChar char="•"/>
            </a:pPr>
            <a:r>
              <a:rPr lang="en-US" sz="2000" dirty="0">
                <a:latin typeface="Cambria Math" panose="02040503050406030204" pitchFamily="18" charset="0"/>
                <a:ea typeface="Cambria Math" panose="02040503050406030204" pitchFamily="18" charset="0"/>
                <a:cs typeface="Nobile" pitchFamily="34" charset="-120"/>
              </a:rPr>
              <a:t>Designed and implemented relational data models using Star Schema methodology for optimal analysis</a:t>
            </a:r>
            <a:endParaRPr lang="en-US" sz="2000" dirty="0">
              <a:latin typeface="Cambria Math" panose="02040503050406030204" pitchFamily="18" charset="0"/>
              <a:ea typeface="Cambria Math" panose="02040503050406030204" pitchFamily="18" charset="0"/>
            </a:endParaRPr>
          </a:p>
        </p:txBody>
      </p:sp>
      <p:sp>
        <p:nvSpPr>
          <p:cNvPr id="7" name="Text 5"/>
          <p:cNvSpPr/>
          <p:nvPr/>
        </p:nvSpPr>
        <p:spPr>
          <a:xfrm>
            <a:off x="734258" y="4925020"/>
            <a:ext cx="6325076" cy="671274"/>
          </a:xfrm>
          <a:prstGeom prst="rect">
            <a:avLst/>
          </a:prstGeom>
          <a:noFill/>
          <a:ln/>
        </p:spPr>
        <p:txBody>
          <a:bodyPr wrap="square" lIns="0" tIns="0" rIns="0" bIns="0" rtlCol="0" anchor="t"/>
          <a:lstStyle/>
          <a:p>
            <a:pPr marL="342900" indent="-342900" algn="l">
              <a:lnSpc>
                <a:spcPts val="2600"/>
              </a:lnSpc>
              <a:buSzPct val="100000"/>
              <a:buChar char="•"/>
            </a:pPr>
            <a:r>
              <a:rPr lang="en-US" sz="2000" dirty="0">
                <a:latin typeface="Cambria Math" panose="02040503050406030204" pitchFamily="18" charset="0"/>
                <a:ea typeface="Cambria Math" panose="02040503050406030204" pitchFamily="18" charset="0"/>
                <a:cs typeface="Nobile" pitchFamily="34" charset="-120"/>
              </a:rPr>
              <a:t>Advanced expertise in DAX functions for complex KPIs, ratio calculations, and sophisticated trend analysis</a:t>
            </a:r>
            <a:endParaRPr lang="en-US" sz="2000" dirty="0">
              <a:latin typeface="Cambria Math" panose="02040503050406030204" pitchFamily="18" charset="0"/>
              <a:ea typeface="Cambria Math" panose="02040503050406030204" pitchFamily="18" charset="0"/>
            </a:endParaRPr>
          </a:p>
        </p:txBody>
      </p:sp>
      <p:sp>
        <p:nvSpPr>
          <p:cNvPr id="8" name="Text 6"/>
          <p:cNvSpPr/>
          <p:nvPr/>
        </p:nvSpPr>
        <p:spPr>
          <a:xfrm>
            <a:off x="734258" y="5669637"/>
            <a:ext cx="6580942" cy="777462"/>
          </a:xfrm>
          <a:prstGeom prst="rect">
            <a:avLst/>
          </a:prstGeom>
          <a:noFill/>
          <a:ln/>
        </p:spPr>
        <p:txBody>
          <a:bodyPr wrap="square" lIns="0" tIns="0" rIns="0" bIns="0" rtlCol="0" anchor="t"/>
          <a:lstStyle/>
          <a:p>
            <a:pPr marL="342900" indent="-342900" algn="l">
              <a:lnSpc>
                <a:spcPts val="2600"/>
              </a:lnSpc>
              <a:buSzPct val="100000"/>
              <a:buChar char="•"/>
            </a:pPr>
            <a:r>
              <a:rPr lang="en-US" sz="2000" dirty="0">
                <a:latin typeface="Cambria Math" panose="02040503050406030204" pitchFamily="18" charset="0"/>
                <a:ea typeface="Cambria Math" panose="02040503050406030204" pitchFamily="18" charset="0"/>
                <a:cs typeface="Nobile" pitchFamily="34" charset="-120"/>
              </a:rPr>
              <a:t>Understood the critical importance of visual storytelling, strategic chart selection, and user interactivity design</a:t>
            </a:r>
            <a:endParaRPr lang="en-US" sz="2000" dirty="0">
              <a:latin typeface="Cambria Math" panose="02040503050406030204" pitchFamily="18" charset="0"/>
              <a:ea typeface="Cambria Math" panose="02040503050406030204" pitchFamily="18" charset="0"/>
            </a:endParaRPr>
          </a:p>
        </p:txBody>
      </p:sp>
      <p:sp>
        <p:nvSpPr>
          <p:cNvPr id="9" name="Text 7"/>
          <p:cNvSpPr/>
          <p:nvPr/>
        </p:nvSpPr>
        <p:spPr>
          <a:xfrm>
            <a:off x="7150421" y="2088118"/>
            <a:ext cx="3147060" cy="393263"/>
          </a:xfrm>
          <a:prstGeom prst="rect">
            <a:avLst/>
          </a:prstGeom>
          <a:noFill/>
          <a:ln/>
        </p:spPr>
        <p:txBody>
          <a:bodyPr wrap="none" lIns="0" tIns="0" rIns="0" bIns="0" rtlCol="0" anchor="t"/>
          <a:lstStyle/>
          <a:p>
            <a:pPr marL="0" indent="0" algn="ctr">
              <a:lnSpc>
                <a:spcPts val="3050"/>
              </a:lnSpc>
              <a:buNone/>
            </a:pPr>
            <a:r>
              <a:rPr lang="en-US" sz="2800" b="1" dirty="0">
                <a:latin typeface="Cambria Math" panose="02040503050406030204" pitchFamily="18" charset="0"/>
                <a:ea typeface="Cambria Math" panose="02040503050406030204" pitchFamily="18" charset="0"/>
                <a:cs typeface="Corben" pitchFamily="34" charset="-120"/>
              </a:rPr>
              <a:t>Soft Skills</a:t>
            </a:r>
            <a:endParaRPr lang="en-US" sz="2800" b="1" dirty="0">
              <a:latin typeface="Cambria Math" panose="02040503050406030204" pitchFamily="18" charset="0"/>
              <a:ea typeface="Cambria Math" panose="02040503050406030204" pitchFamily="18" charset="0"/>
            </a:endParaRPr>
          </a:p>
        </p:txBody>
      </p:sp>
      <p:sp>
        <p:nvSpPr>
          <p:cNvPr id="10" name="Text 8"/>
          <p:cNvSpPr/>
          <p:nvPr/>
        </p:nvSpPr>
        <p:spPr>
          <a:xfrm>
            <a:off x="7578685" y="2691170"/>
            <a:ext cx="6325076" cy="671274"/>
          </a:xfrm>
          <a:prstGeom prst="rect">
            <a:avLst/>
          </a:prstGeom>
          <a:noFill/>
          <a:ln/>
        </p:spPr>
        <p:txBody>
          <a:bodyPr wrap="square" lIns="0" tIns="0" rIns="0" bIns="0" rtlCol="0" anchor="t"/>
          <a:lstStyle/>
          <a:p>
            <a:pPr marL="342900" indent="-342900" algn="l">
              <a:lnSpc>
                <a:spcPts val="2600"/>
              </a:lnSpc>
              <a:buSzPct val="100000"/>
              <a:buChar char="•"/>
            </a:pPr>
            <a:r>
              <a:rPr lang="en-US" sz="2000" dirty="0">
                <a:latin typeface="Cambria Math" panose="02040503050406030204" pitchFamily="18" charset="0"/>
                <a:ea typeface="Cambria Math" panose="02040503050406030204" pitchFamily="18" charset="0"/>
                <a:cs typeface="Nobile" pitchFamily="34" charset="-120"/>
              </a:rPr>
              <a:t>Enhanced analytical thinking, critical reasoning abilities, and meticulous attention to detail</a:t>
            </a:r>
            <a:endParaRPr lang="en-US" sz="2000" dirty="0">
              <a:latin typeface="Cambria Math" panose="02040503050406030204" pitchFamily="18" charset="0"/>
              <a:ea typeface="Cambria Math" panose="02040503050406030204" pitchFamily="18" charset="0"/>
            </a:endParaRPr>
          </a:p>
        </p:txBody>
      </p:sp>
      <p:sp>
        <p:nvSpPr>
          <p:cNvPr id="11" name="Text 9"/>
          <p:cNvSpPr/>
          <p:nvPr/>
        </p:nvSpPr>
        <p:spPr>
          <a:xfrm>
            <a:off x="7578685" y="3435787"/>
            <a:ext cx="6325076" cy="671274"/>
          </a:xfrm>
          <a:prstGeom prst="rect">
            <a:avLst/>
          </a:prstGeom>
          <a:noFill/>
          <a:ln/>
        </p:spPr>
        <p:txBody>
          <a:bodyPr wrap="square" lIns="0" tIns="0" rIns="0" bIns="0" rtlCol="0" anchor="t"/>
          <a:lstStyle/>
          <a:p>
            <a:pPr marL="342900" indent="-342900" algn="l">
              <a:lnSpc>
                <a:spcPts val="2600"/>
              </a:lnSpc>
              <a:buSzPct val="100000"/>
              <a:buChar char="•"/>
            </a:pPr>
            <a:r>
              <a:rPr lang="en-US" sz="2000" dirty="0">
                <a:latin typeface="Cambria Math" panose="02040503050406030204" pitchFamily="18" charset="0"/>
                <a:ea typeface="Cambria Math" panose="02040503050406030204" pitchFamily="18" charset="0"/>
                <a:cs typeface="Nobile" pitchFamily="34" charset="-120"/>
              </a:rPr>
              <a:t>Improved communication and presentation skills through effective data storytelling techniques</a:t>
            </a:r>
            <a:endParaRPr lang="en-US" sz="2000" dirty="0">
              <a:latin typeface="Cambria Math" panose="02040503050406030204" pitchFamily="18" charset="0"/>
              <a:ea typeface="Cambria Math" panose="02040503050406030204" pitchFamily="18" charset="0"/>
            </a:endParaRPr>
          </a:p>
        </p:txBody>
      </p:sp>
      <p:sp>
        <p:nvSpPr>
          <p:cNvPr id="12" name="Text 10"/>
          <p:cNvSpPr/>
          <p:nvPr/>
        </p:nvSpPr>
        <p:spPr>
          <a:xfrm>
            <a:off x="7578685" y="4180403"/>
            <a:ext cx="6325076" cy="671274"/>
          </a:xfrm>
          <a:prstGeom prst="rect">
            <a:avLst/>
          </a:prstGeom>
          <a:noFill/>
          <a:ln/>
        </p:spPr>
        <p:txBody>
          <a:bodyPr wrap="square" lIns="0" tIns="0" rIns="0" bIns="0" rtlCol="0" anchor="t"/>
          <a:lstStyle/>
          <a:p>
            <a:pPr marL="342900" indent="-342900" algn="l">
              <a:lnSpc>
                <a:spcPts val="2600"/>
              </a:lnSpc>
              <a:buSzPct val="100000"/>
              <a:buChar char="•"/>
            </a:pPr>
            <a:r>
              <a:rPr lang="en-US" sz="2000" dirty="0">
                <a:latin typeface="Cambria Math" panose="02040503050406030204" pitchFamily="18" charset="0"/>
                <a:ea typeface="Cambria Math" panose="02040503050406030204" pitchFamily="18" charset="0"/>
                <a:cs typeface="Nobile" pitchFamily="34" charset="-120"/>
              </a:rPr>
              <a:t>Strengthened teamwork, cross-functional collaboration, and project management capabilities</a:t>
            </a:r>
            <a:endParaRPr lang="en-US" sz="2000" dirty="0">
              <a:latin typeface="Cambria Math" panose="02040503050406030204" pitchFamily="18" charset="0"/>
              <a:ea typeface="Cambria Math" panose="02040503050406030204" pitchFamily="18" charset="0"/>
            </a:endParaRPr>
          </a:p>
        </p:txBody>
      </p:sp>
      <p:sp>
        <p:nvSpPr>
          <p:cNvPr id="13" name="Text 11"/>
          <p:cNvSpPr/>
          <p:nvPr/>
        </p:nvSpPr>
        <p:spPr>
          <a:xfrm>
            <a:off x="7578685" y="4925020"/>
            <a:ext cx="6325076" cy="671274"/>
          </a:xfrm>
          <a:prstGeom prst="rect">
            <a:avLst/>
          </a:prstGeom>
          <a:noFill/>
          <a:ln/>
        </p:spPr>
        <p:txBody>
          <a:bodyPr wrap="square" lIns="0" tIns="0" rIns="0" bIns="0" rtlCol="0" anchor="t"/>
          <a:lstStyle/>
          <a:p>
            <a:pPr marL="342900" indent="-342900" algn="l">
              <a:lnSpc>
                <a:spcPts val="2600"/>
              </a:lnSpc>
              <a:buSzPct val="100000"/>
              <a:buChar char="•"/>
            </a:pPr>
            <a:r>
              <a:rPr lang="en-US" sz="2000" dirty="0">
                <a:latin typeface="Cambria Math" panose="02040503050406030204" pitchFamily="18" charset="0"/>
                <a:ea typeface="Cambria Math" panose="02040503050406030204" pitchFamily="18" charset="0"/>
                <a:cs typeface="Nobile" pitchFamily="34" charset="-120"/>
              </a:rPr>
              <a:t>Learned effective time management strategies and task prioritization throughout the internship timeline</a:t>
            </a:r>
            <a:endParaRPr lang="en-US" sz="2000" dirty="0">
              <a:latin typeface="Cambria Math" panose="02040503050406030204" pitchFamily="18" charset="0"/>
              <a:ea typeface="Cambria Math" panose="02040503050406030204" pitchFamily="18" charset="0"/>
            </a:endParaRPr>
          </a:p>
        </p:txBody>
      </p:sp>
      <p:sp>
        <p:nvSpPr>
          <p:cNvPr id="14" name="Text 12"/>
          <p:cNvSpPr/>
          <p:nvPr/>
        </p:nvSpPr>
        <p:spPr>
          <a:xfrm>
            <a:off x="997743" y="6697266"/>
            <a:ext cx="13161883" cy="671274"/>
          </a:xfrm>
          <a:prstGeom prst="rect">
            <a:avLst/>
          </a:prstGeom>
          <a:noFill/>
          <a:ln/>
        </p:spPr>
        <p:txBody>
          <a:bodyPr wrap="square" lIns="0" tIns="0" rIns="0" bIns="0" rtlCol="0" anchor="t"/>
          <a:lstStyle/>
          <a:p>
            <a:pPr marL="0" indent="0" algn="l">
              <a:lnSpc>
                <a:spcPts val="2600"/>
              </a:lnSpc>
              <a:buNone/>
            </a:pPr>
            <a:r>
              <a:rPr lang="en-US" sz="2000" dirty="0">
                <a:latin typeface="Cambria Math" panose="02040503050406030204" pitchFamily="18" charset="0"/>
                <a:ea typeface="Cambria Math" panose="02040503050406030204" pitchFamily="18" charset="0"/>
                <a:cs typeface="Nobile" pitchFamily="34" charset="-120"/>
              </a:rPr>
              <a:t>This internship provided a comprehensive foundation in business intelligence, combining technical expertise with professional development for a successful career in data analytics.</a:t>
            </a:r>
            <a:endParaRPr lang="en-US" sz="2000" dirty="0">
              <a:latin typeface="Cambria Math" panose="02040503050406030204" pitchFamily="18" charset="0"/>
              <a:ea typeface="Cambria Math" panose="020405030504060302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5020390" y="659312"/>
            <a:ext cx="4896803" cy="566976"/>
          </a:xfrm>
          <a:prstGeom prst="rect">
            <a:avLst/>
          </a:prstGeom>
          <a:noFill/>
          <a:ln/>
        </p:spPr>
        <p:txBody>
          <a:bodyPr wrap="none" lIns="0" tIns="0" rIns="0" bIns="0" rtlCol="0" anchor="t"/>
          <a:lstStyle/>
          <a:p>
            <a:pPr marL="0" indent="0" algn="ctr">
              <a:lnSpc>
                <a:spcPts val="4450"/>
              </a:lnSpc>
              <a:buNone/>
            </a:pPr>
            <a:r>
              <a:rPr lang="en-US" sz="4400" b="1" dirty="0">
                <a:effectLst>
                  <a:outerShdw blurRad="38100" dist="38100" dir="2700000" algn="tl">
                    <a:srgbClr val="000000">
                      <a:alpha val="43137"/>
                    </a:srgbClr>
                  </a:outerShdw>
                </a:effectLst>
                <a:latin typeface="Bookman Old Style" panose="02050604050505020204" pitchFamily="18" charset="0"/>
                <a:ea typeface="Corben" pitchFamily="34" charset="-122"/>
                <a:cs typeface="Corben" pitchFamily="34" charset="-120"/>
              </a:rPr>
              <a:t>Conclusion and Impact</a:t>
            </a:r>
            <a:endParaRPr lang="en-US" sz="4400" b="1" dirty="0">
              <a:effectLst>
                <a:outerShdw blurRad="38100" dist="38100" dir="2700000" algn="tl">
                  <a:srgbClr val="000000">
                    <a:alpha val="43137"/>
                  </a:srgbClr>
                </a:outerShdw>
              </a:effectLst>
              <a:latin typeface="Bookman Old Style" panose="02050604050505020204" pitchFamily="18" charset="0"/>
            </a:endParaRPr>
          </a:p>
        </p:txBody>
      </p:sp>
      <p:sp>
        <p:nvSpPr>
          <p:cNvPr id="3" name="Shape 1"/>
          <p:cNvSpPr/>
          <p:nvPr/>
        </p:nvSpPr>
        <p:spPr>
          <a:xfrm>
            <a:off x="884516" y="1696345"/>
            <a:ext cx="4226600" cy="2361666"/>
          </a:xfrm>
          <a:prstGeom prst="roundRect">
            <a:avLst>
              <a:gd name="adj" fmla="val 3384"/>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2860">
            <a:solidFill>
              <a:schemeClr val="accent1">
                <a:lumMod val="60000"/>
                <a:lumOff val="40000"/>
              </a:schemeClr>
            </a:solidFill>
            <a:prstDash val="solid"/>
          </a:ln>
        </p:spPr>
      </p:sp>
      <p:sp>
        <p:nvSpPr>
          <p:cNvPr id="4" name="Text 2"/>
          <p:cNvSpPr/>
          <p:nvPr/>
        </p:nvSpPr>
        <p:spPr>
          <a:xfrm>
            <a:off x="998101" y="1886873"/>
            <a:ext cx="2305407" cy="283488"/>
          </a:xfrm>
          <a:prstGeom prst="rect">
            <a:avLst/>
          </a:prstGeom>
          <a:noFill/>
          <a:ln/>
        </p:spPr>
        <p:txBody>
          <a:bodyPr wrap="none" lIns="0" tIns="0" rIns="0" bIns="0" rtlCol="0" anchor="t"/>
          <a:lstStyle/>
          <a:p>
            <a:pPr marL="0" indent="0" algn="l">
              <a:lnSpc>
                <a:spcPts val="2200"/>
              </a:lnSpc>
              <a:buNone/>
            </a:pPr>
            <a:r>
              <a:rPr lang="en-US" sz="2400" b="1" dirty="0">
                <a:latin typeface="Cambria Math" panose="02040503050406030204" pitchFamily="18" charset="0"/>
                <a:ea typeface="Cambria Math" panose="02040503050406030204" pitchFamily="18" charset="0"/>
                <a:cs typeface="Corben" pitchFamily="34" charset="-120"/>
              </a:rPr>
              <a:t>Project Achievements</a:t>
            </a:r>
            <a:endParaRPr lang="en-US" sz="2400" b="1" dirty="0">
              <a:latin typeface="Cambria Math" panose="02040503050406030204" pitchFamily="18" charset="0"/>
              <a:ea typeface="Cambria Math" panose="02040503050406030204" pitchFamily="18" charset="0"/>
            </a:endParaRPr>
          </a:p>
        </p:txBody>
      </p:sp>
      <p:sp>
        <p:nvSpPr>
          <p:cNvPr id="5" name="Text 3"/>
          <p:cNvSpPr/>
          <p:nvPr/>
        </p:nvSpPr>
        <p:spPr>
          <a:xfrm>
            <a:off x="998101" y="2202415"/>
            <a:ext cx="3817977" cy="1451372"/>
          </a:xfrm>
          <a:prstGeom prst="rect">
            <a:avLst/>
          </a:prstGeom>
          <a:noFill/>
          <a:ln/>
        </p:spPr>
        <p:txBody>
          <a:bodyPr wrap="square" lIns="0" tIns="0" rIns="0" bIns="0" rtlCol="0" anchor="t"/>
          <a:lstStyle/>
          <a:p>
            <a:pPr marL="0" indent="0" algn="l">
              <a:lnSpc>
                <a:spcPts val="2250"/>
              </a:lnSpc>
              <a:buNone/>
            </a:pPr>
            <a:r>
              <a:rPr lang="en-US" sz="2000" dirty="0">
                <a:latin typeface="Cambria Math" panose="02040503050406030204" pitchFamily="18" charset="0"/>
                <a:ea typeface="Cambria Math" panose="02040503050406030204" pitchFamily="18" charset="0"/>
                <a:cs typeface="Nobile" pitchFamily="34" charset="-120"/>
              </a:rPr>
              <a:t>Successfully transformed raw demographic and nutritional data into actionable business insights through sophisticated Power BI dashboards and advanced analytics techniques</a:t>
            </a:r>
            <a:endParaRPr lang="en-US" sz="2000" dirty="0">
              <a:latin typeface="Cambria Math" panose="02040503050406030204" pitchFamily="18" charset="0"/>
              <a:ea typeface="Cambria Math" panose="02040503050406030204" pitchFamily="18" charset="0"/>
            </a:endParaRPr>
          </a:p>
        </p:txBody>
      </p:sp>
      <p:sp>
        <p:nvSpPr>
          <p:cNvPr id="6" name="Shape 4"/>
          <p:cNvSpPr/>
          <p:nvPr/>
        </p:nvSpPr>
        <p:spPr>
          <a:xfrm>
            <a:off x="5201841" y="1714976"/>
            <a:ext cx="4226600" cy="2343035"/>
          </a:xfrm>
          <a:prstGeom prst="roundRect">
            <a:avLst>
              <a:gd name="adj" fmla="val 3384"/>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2860">
            <a:solidFill>
              <a:schemeClr val="accent1">
                <a:lumMod val="60000"/>
                <a:lumOff val="40000"/>
              </a:schemeClr>
            </a:solidFill>
            <a:prstDash val="solid"/>
          </a:ln>
        </p:spPr>
      </p:sp>
      <p:sp>
        <p:nvSpPr>
          <p:cNvPr id="7" name="Text 5"/>
          <p:cNvSpPr/>
          <p:nvPr/>
        </p:nvSpPr>
        <p:spPr>
          <a:xfrm>
            <a:off x="5406152" y="1871543"/>
            <a:ext cx="2268260" cy="283488"/>
          </a:xfrm>
          <a:prstGeom prst="rect">
            <a:avLst/>
          </a:prstGeom>
          <a:noFill/>
          <a:ln/>
        </p:spPr>
        <p:txBody>
          <a:bodyPr wrap="none" lIns="0" tIns="0" rIns="0" bIns="0" rtlCol="0" anchor="t"/>
          <a:lstStyle/>
          <a:p>
            <a:pPr marL="0" indent="0" algn="l">
              <a:lnSpc>
                <a:spcPts val="2200"/>
              </a:lnSpc>
              <a:buNone/>
            </a:pPr>
            <a:r>
              <a:rPr lang="en-US" sz="2400" b="1" dirty="0">
                <a:latin typeface="Cambria Math" panose="02040503050406030204" pitchFamily="18" charset="0"/>
                <a:ea typeface="Cambria Math" panose="02040503050406030204" pitchFamily="18" charset="0"/>
                <a:cs typeface="Corben" pitchFamily="34" charset="-120"/>
              </a:rPr>
              <a:t>Key Discoveries</a:t>
            </a:r>
            <a:endParaRPr lang="en-US" sz="2400" b="1" dirty="0">
              <a:latin typeface="Cambria Math" panose="02040503050406030204" pitchFamily="18" charset="0"/>
              <a:ea typeface="Cambria Math" panose="02040503050406030204" pitchFamily="18" charset="0"/>
            </a:endParaRPr>
          </a:p>
        </p:txBody>
      </p:sp>
      <p:sp>
        <p:nvSpPr>
          <p:cNvPr id="8" name="Text 6"/>
          <p:cNvSpPr/>
          <p:nvPr/>
        </p:nvSpPr>
        <p:spPr>
          <a:xfrm>
            <a:off x="5406152" y="2217303"/>
            <a:ext cx="3817977" cy="1451372"/>
          </a:xfrm>
          <a:prstGeom prst="rect">
            <a:avLst/>
          </a:prstGeom>
          <a:noFill/>
          <a:ln/>
        </p:spPr>
        <p:txBody>
          <a:bodyPr wrap="square" lIns="0" tIns="0" rIns="0" bIns="0" rtlCol="0" anchor="t"/>
          <a:lstStyle/>
          <a:p>
            <a:pPr marL="0" indent="0" algn="l">
              <a:lnSpc>
                <a:spcPts val="2250"/>
              </a:lnSpc>
              <a:buNone/>
            </a:pPr>
            <a:r>
              <a:rPr lang="en-US" sz="2000" dirty="0">
                <a:latin typeface="Cambria Math" panose="02040503050406030204" pitchFamily="18" charset="0"/>
                <a:ea typeface="Cambria Math" panose="02040503050406030204" pitchFamily="18" charset="0"/>
                <a:cs typeface="Nobile" pitchFamily="34" charset="-120"/>
              </a:rPr>
              <a:t>Revealed how diet choices, lifestyle patterns, activity levels, and pricing strategies collectively influence customer satisfaction and nutritional balance across diverse populations</a:t>
            </a:r>
            <a:endParaRPr lang="en-US" sz="2000" dirty="0">
              <a:latin typeface="Cambria Math" panose="02040503050406030204" pitchFamily="18" charset="0"/>
              <a:ea typeface="Cambria Math" panose="02040503050406030204" pitchFamily="18" charset="0"/>
            </a:endParaRPr>
          </a:p>
        </p:txBody>
      </p:sp>
      <p:sp>
        <p:nvSpPr>
          <p:cNvPr id="9" name="Shape 7"/>
          <p:cNvSpPr/>
          <p:nvPr/>
        </p:nvSpPr>
        <p:spPr>
          <a:xfrm>
            <a:off x="9609892" y="1714976"/>
            <a:ext cx="4226719" cy="2343035"/>
          </a:xfrm>
          <a:prstGeom prst="roundRect">
            <a:avLst>
              <a:gd name="adj" fmla="val 3384"/>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2860">
            <a:solidFill>
              <a:schemeClr val="accent1">
                <a:lumMod val="60000"/>
                <a:lumOff val="40000"/>
              </a:schemeClr>
            </a:solidFill>
            <a:prstDash val="solid"/>
          </a:ln>
        </p:spPr>
      </p:sp>
      <p:sp>
        <p:nvSpPr>
          <p:cNvPr id="10" name="Text 8"/>
          <p:cNvSpPr/>
          <p:nvPr/>
        </p:nvSpPr>
        <p:spPr>
          <a:xfrm>
            <a:off x="9814203" y="1919288"/>
            <a:ext cx="2268260" cy="283488"/>
          </a:xfrm>
          <a:prstGeom prst="rect">
            <a:avLst/>
          </a:prstGeom>
          <a:noFill/>
          <a:ln/>
        </p:spPr>
        <p:txBody>
          <a:bodyPr wrap="none" lIns="0" tIns="0" rIns="0" bIns="0" rtlCol="0" anchor="t"/>
          <a:lstStyle/>
          <a:p>
            <a:pPr marL="0" indent="0" algn="l">
              <a:lnSpc>
                <a:spcPts val="2200"/>
              </a:lnSpc>
              <a:buNone/>
            </a:pPr>
            <a:r>
              <a:rPr lang="en-US" sz="2400" b="1" dirty="0">
                <a:latin typeface="Cambria Math" panose="02040503050406030204" pitchFamily="18" charset="0"/>
                <a:ea typeface="Cambria Math" panose="02040503050406030204" pitchFamily="18" charset="0"/>
                <a:cs typeface="Corben" pitchFamily="34" charset="-120"/>
              </a:rPr>
              <a:t>Industry Impact</a:t>
            </a:r>
            <a:endParaRPr lang="en-US" sz="2400" b="1" dirty="0">
              <a:latin typeface="Cambria Math" panose="02040503050406030204" pitchFamily="18" charset="0"/>
              <a:ea typeface="Cambria Math" panose="02040503050406030204" pitchFamily="18" charset="0"/>
            </a:endParaRPr>
          </a:p>
        </p:txBody>
      </p:sp>
      <p:sp>
        <p:nvSpPr>
          <p:cNvPr id="11" name="Text 9"/>
          <p:cNvSpPr/>
          <p:nvPr/>
        </p:nvSpPr>
        <p:spPr>
          <a:xfrm>
            <a:off x="9814203" y="2311598"/>
            <a:ext cx="3818096" cy="1161098"/>
          </a:xfrm>
          <a:prstGeom prst="rect">
            <a:avLst/>
          </a:prstGeom>
          <a:noFill/>
          <a:ln/>
        </p:spPr>
        <p:txBody>
          <a:bodyPr wrap="square" lIns="0" tIns="0" rIns="0" bIns="0" rtlCol="0" anchor="t"/>
          <a:lstStyle/>
          <a:p>
            <a:pPr marL="0" indent="0" algn="l">
              <a:lnSpc>
                <a:spcPts val="2250"/>
              </a:lnSpc>
              <a:buNone/>
            </a:pPr>
            <a:r>
              <a:rPr lang="en-US" sz="2000" dirty="0">
                <a:latin typeface="Cambria Math" panose="02040503050406030204" pitchFamily="18" charset="0"/>
                <a:ea typeface="Cambria Math" panose="02040503050406030204" pitchFamily="18" charset="0"/>
                <a:cs typeface="Nobile" pitchFamily="34" charset="-120"/>
              </a:rPr>
              <a:t>Enabled data-driven decision-making in the Food &amp; Beverage sector, promoting accessible healthy food trends and affordable nutrition options for consumers</a:t>
            </a:r>
            <a:endParaRPr lang="en-US" sz="2000" dirty="0">
              <a:latin typeface="Cambria Math" panose="02040503050406030204" pitchFamily="18" charset="0"/>
              <a:ea typeface="Cambria Math" panose="02040503050406030204" pitchFamily="18" charset="0"/>
            </a:endParaRPr>
          </a:p>
        </p:txBody>
      </p:sp>
      <p:sp>
        <p:nvSpPr>
          <p:cNvPr id="18" name="Shape 1">
            <a:extLst>
              <a:ext uri="{FF2B5EF4-FFF2-40B4-BE49-F238E27FC236}">
                <a16:creationId xmlns:a16="http://schemas.microsoft.com/office/drawing/2014/main" id="{DC686FA7-367D-4997-B282-1F89F454AF04}"/>
              </a:ext>
            </a:extLst>
          </p:cNvPr>
          <p:cNvSpPr/>
          <p:nvPr/>
        </p:nvSpPr>
        <p:spPr>
          <a:xfrm>
            <a:off x="884516" y="4568724"/>
            <a:ext cx="4226600" cy="2361666"/>
          </a:xfrm>
          <a:prstGeom prst="roundRect">
            <a:avLst>
              <a:gd name="adj" fmla="val 3384"/>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2860">
            <a:solidFill>
              <a:schemeClr val="accent1">
                <a:lumMod val="60000"/>
                <a:lumOff val="40000"/>
              </a:schemeClr>
            </a:solidFill>
            <a:prstDash val="solid"/>
          </a:ln>
        </p:spPr>
        <p:txBody>
          <a:bodyPr/>
          <a:lstStyle/>
          <a:p>
            <a:r>
              <a:rPr lang="en-US" sz="2400" b="1" dirty="0">
                <a:latin typeface="Cambria Math" panose="02040503050406030204" pitchFamily="18" charset="0"/>
                <a:ea typeface="Cambria Math" panose="02040503050406030204" pitchFamily="18" charset="0"/>
              </a:rPr>
              <a:t>Technological Innovation</a:t>
            </a:r>
          </a:p>
          <a:p>
            <a:r>
              <a:rPr lang="en-US" sz="2000" dirty="0">
                <a:latin typeface="Cambria Math" panose="02040503050406030204" pitchFamily="18" charset="0"/>
                <a:ea typeface="Cambria Math" panose="02040503050406030204" pitchFamily="18" charset="0"/>
              </a:rPr>
              <a:t>Used Power BI to convert complex food and nutrition data into clear, actionable insights showcasing how analytics and visualization drive smarter business decisions in the F&amp;B sector.</a:t>
            </a:r>
          </a:p>
        </p:txBody>
      </p:sp>
      <p:sp>
        <p:nvSpPr>
          <p:cNvPr id="19" name="Shape 1">
            <a:extLst>
              <a:ext uri="{FF2B5EF4-FFF2-40B4-BE49-F238E27FC236}">
                <a16:creationId xmlns:a16="http://schemas.microsoft.com/office/drawing/2014/main" id="{B1EF73D9-F1BC-43FB-A935-24BAE5E3C34B}"/>
              </a:ext>
            </a:extLst>
          </p:cNvPr>
          <p:cNvSpPr/>
          <p:nvPr/>
        </p:nvSpPr>
        <p:spPr>
          <a:xfrm>
            <a:off x="5201841" y="4560338"/>
            <a:ext cx="4226600" cy="2361666"/>
          </a:xfrm>
          <a:prstGeom prst="roundRect">
            <a:avLst>
              <a:gd name="adj" fmla="val 3384"/>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2860">
            <a:solidFill>
              <a:schemeClr val="accent1">
                <a:lumMod val="60000"/>
                <a:lumOff val="40000"/>
              </a:schemeClr>
            </a:solidFill>
            <a:prstDash val="solid"/>
          </a:ln>
        </p:spPr>
        <p:txBody>
          <a:bodyPr/>
          <a:lstStyle/>
          <a:p>
            <a:r>
              <a:rPr lang="en-US" sz="2400" b="1" dirty="0">
                <a:latin typeface="Cambria Math" panose="02040503050406030204" pitchFamily="18" charset="0"/>
                <a:ea typeface="Cambria Math" panose="02040503050406030204" pitchFamily="18" charset="0"/>
              </a:rPr>
              <a:t>Health &amp; Sustainability</a:t>
            </a:r>
          </a:p>
          <a:p>
            <a:r>
              <a:rPr lang="en-US" sz="2000" dirty="0">
                <a:latin typeface="Cambria Math" panose="02040503050406030204" pitchFamily="18" charset="0"/>
                <a:ea typeface="Cambria Math" panose="02040503050406030204" pitchFamily="18" charset="0"/>
              </a:rPr>
              <a:t>Encouraged balanced and sustainable eating habits by identifying nutrient-rich, affordable, and health-conscious food trends that align with modern lifestyles.</a:t>
            </a:r>
          </a:p>
        </p:txBody>
      </p:sp>
      <p:sp>
        <p:nvSpPr>
          <p:cNvPr id="20" name="Shape 1">
            <a:extLst>
              <a:ext uri="{FF2B5EF4-FFF2-40B4-BE49-F238E27FC236}">
                <a16:creationId xmlns:a16="http://schemas.microsoft.com/office/drawing/2014/main" id="{4D25D621-B7E3-4139-8086-72E0D7D6AB76}"/>
              </a:ext>
            </a:extLst>
          </p:cNvPr>
          <p:cNvSpPr/>
          <p:nvPr/>
        </p:nvSpPr>
        <p:spPr>
          <a:xfrm>
            <a:off x="9519166" y="4546699"/>
            <a:ext cx="4226600" cy="2361666"/>
          </a:xfrm>
          <a:prstGeom prst="roundRect">
            <a:avLst>
              <a:gd name="adj" fmla="val 3384"/>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w="22860">
            <a:solidFill>
              <a:schemeClr val="accent1">
                <a:lumMod val="60000"/>
                <a:lumOff val="40000"/>
              </a:schemeClr>
            </a:solidFill>
            <a:prstDash val="solid"/>
          </a:ln>
        </p:spPr>
        <p:txBody>
          <a:bodyPr/>
          <a:lstStyle/>
          <a:p>
            <a:r>
              <a:rPr lang="en-US" sz="2400" b="1" dirty="0">
                <a:latin typeface="Cambria Math" panose="02040503050406030204" pitchFamily="18" charset="0"/>
                <a:ea typeface="Cambria Math" panose="02040503050406030204" pitchFamily="18" charset="0"/>
              </a:rPr>
              <a:t>Learning &amp; Growth</a:t>
            </a:r>
          </a:p>
          <a:p>
            <a:r>
              <a:rPr lang="en-US" sz="2000" dirty="0">
                <a:latin typeface="Cambria Math" panose="02040503050406030204" pitchFamily="18" charset="0"/>
                <a:ea typeface="Cambria Math" panose="02040503050406030204" pitchFamily="18" charset="0"/>
              </a:rPr>
              <a:t>Strengthened technical, analytical, and teamwork skills through hands-on experience in Power BI, data modeling, visualization, and insight storytelling.</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TotalTime>
  <Words>959</Words>
  <Application>Microsoft Office PowerPoint</Application>
  <PresentationFormat>Custom</PresentationFormat>
  <Paragraphs>106</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Bookman Old Style</vt:lpstr>
      <vt:lpstr>Arial</vt:lpstr>
      <vt:lpstr>Cambria Math</vt:lpstr>
      <vt:lpstr>Nobile</vt:lpstr>
      <vt:lpstr>Calibri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Kshitija</dc:creator>
  <cp:lastModifiedBy>Kshitija Karpe</cp:lastModifiedBy>
  <cp:revision>16</cp:revision>
  <dcterms:created xsi:type="dcterms:W3CDTF">2025-11-02T08:34:08Z</dcterms:created>
  <dcterms:modified xsi:type="dcterms:W3CDTF">2025-11-02T10:52:00Z</dcterms:modified>
</cp:coreProperties>
</file>